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5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3.png" ContentType="image/png"/>
  <Override PartName="/ppt/media/image33.png" ContentType="image/png"/>
  <Override PartName="/ppt/media/image1.png" ContentType="image/png"/>
  <Override PartName="/ppt/media/image4.png" ContentType="image/png"/>
  <Override PartName="/ppt/media/image13.png" ContentType="image/png"/>
  <Override PartName="/ppt/media/image81.png" ContentType="image/png"/>
  <Override PartName="/ppt/media/image16.png" ContentType="image/png"/>
  <Override PartName="/ppt/media/image84.png" ContentType="image/png"/>
  <Override PartName="/ppt/media/image7.png" ContentType="image/png"/>
  <Override PartName="/ppt/media/image34.png" ContentType="image/png"/>
  <Override PartName="/ppt/media/image17.png" ContentType="image/png"/>
  <Override PartName="/ppt/media/image8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47.png" ContentType="image/png"/>
  <Override PartName="/ppt/media/image6.png" ContentType="image/png"/>
  <Override PartName="/ppt/media/image86.png" ContentType="image/png"/>
  <Override PartName="/ppt/media/image18.png" ContentType="image/png"/>
  <Override PartName="/ppt/media/image15.png" ContentType="image/png"/>
  <Override PartName="/ppt/media/image83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51.png" ContentType="image/png"/>
  <Override PartName="/ppt/media/image80.png" ContentType="image/png"/>
  <Override PartName="/ppt/media/image12.png" ContentType="image/png"/>
  <Override PartName="/ppt/media/image128.jpeg" ContentType="image/jpeg"/>
  <Override PartName="/ppt/media/image109.png" ContentType="image/png"/>
  <Override PartName="/ppt/media/image49.png" ContentType="image/png"/>
  <Override PartName="/ppt/media/image10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50.png" ContentType="image/png"/>
  <Override PartName="/ppt/media/image48.png" ContentType="image/png"/>
  <Override PartName="/ppt/media/image129.jpeg" ContentType="image/jpeg"/>
  <Override PartName="/ppt/media/image119.png" ContentType="image/png"/>
  <Override PartName="/ppt/media/image46.png" ContentType="image/png"/>
  <Override PartName="/ppt/media/image45.png" ContentType="image/png"/>
  <Override PartName="/ppt/media/image131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40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37.png" ContentType="image/png"/>
  <Override PartName="/ppt/media/image93.png" ContentType="image/png"/>
  <Override PartName="/ppt/media/image25.png" ContentType="image/png"/>
  <Override PartName="/ppt/media/image22.png" ContentType="image/png"/>
  <Override PartName="/ppt/media/image90.png" ContentType="image/png"/>
  <Override PartName="/ppt/media/image9.png" ContentType="image/png"/>
  <Override PartName="/ppt/media/image31.png" ContentType="image/png"/>
  <Override PartName="/ppt/media/image130.jpeg" ContentType="image/jpe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hyperlink" Target="https://networkx.org/" TargetMode="External"/><Relationship Id="rId3" Type="http://schemas.openxmlformats.org/officeDocument/2006/relationships/hyperlink" Target="https://networkx.org/documentation/stable/tutorial.html" TargetMode="External"/><Relationship Id="rId4" Type="http://schemas.openxmlformats.org/officeDocument/2006/relationships/hyperlink" Target="https://networkx.org/documentation/stable/reference/functions.html" TargetMode="External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jpeg"/><Relationship Id="rId3" Type="http://schemas.openxmlformats.org/officeDocument/2006/relationships/image" Target="../media/image130.jpe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0680" y="12240"/>
            <a:ext cx="10058040" cy="5663160"/>
          </a:xfrm>
          <a:prstGeom prst="rect">
            <a:avLst/>
          </a:prstGeom>
          <a:ln w="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0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5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8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9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6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7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8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 flipH="1" rot="16200000">
            <a:off x="239040" y="5128920"/>
            <a:ext cx="267840" cy="267840"/>
          </a:xfrm>
          <a:prstGeom prst="ellipse">
            <a:avLst/>
          </a:prstGeom>
          <a:solidFill>
            <a:srgbClr val="191819"/>
          </a:solidFill>
          <a:ln w="0">
            <a:solidFill>
              <a:srgbClr val="1918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0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1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32"/>
          <p:cNvSpPr/>
          <p:nvPr/>
        </p:nvSpPr>
        <p:spPr>
          <a:xfrm>
            <a:off x="4795560" y="590040"/>
            <a:ext cx="479916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dddddd"/>
                </a:solidFill>
                <a:latin typeface="Chilanka"/>
                <a:ea typeface="DejaVu Sans"/>
              </a:rPr>
              <a:t>Conf 3.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dddddd"/>
                </a:solidFill>
                <a:latin typeface="Chilanka"/>
                <a:ea typeface="DejaVu Sans"/>
              </a:rPr>
              <a:t>Introduction to Networks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ddddd"/>
                </a:solidFill>
                <a:latin typeface="Chilanka"/>
                <a:ea typeface="DejaVu Sans"/>
              </a:rPr>
              <a:t>Dr.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CustomShape 33"/>
          <p:cNvSpPr/>
          <p:nvPr/>
        </p:nvSpPr>
        <p:spPr>
          <a:xfrm flipH="1" rot="16200000">
            <a:off x="9563400" y="305280"/>
            <a:ext cx="267840" cy="267840"/>
          </a:xfrm>
          <a:prstGeom prst="ellipse">
            <a:avLst/>
          </a:prstGeom>
          <a:solidFill>
            <a:srgbClr val="191819"/>
          </a:solidFill>
          <a:ln w="0">
            <a:solidFill>
              <a:srgbClr val="19181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403560" y="2991240"/>
            <a:ext cx="3247560" cy="230580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34"/>
          <p:cNvSpPr/>
          <p:nvPr/>
        </p:nvSpPr>
        <p:spPr>
          <a:xfrm>
            <a:off x="1041840" y="4829760"/>
            <a:ext cx="206064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Arial"/>
                <a:ea typeface="DejaVu Sans"/>
              </a:rPr>
              <a:t>Facultad de Física, UH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47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7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47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47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47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7" name="CustomShape 48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8" name="CustomShape 48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9" name="CustomShape 48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0" name="CustomShape 48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48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48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8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48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8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48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9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49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49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49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49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49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9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9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49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9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50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50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50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50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50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50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0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50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50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0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51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51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51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51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Connected components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1" name="CustomShape 51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649800" y="3994200"/>
            <a:ext cx="5254560" cy="739800"/>
          </a:xfrm>
          <a:prstGeom prst="rect">
            <a:avLst/>
          </a:prstGeom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628920" y="4848480"/>
            <a:ext cx="5311800" cy="40644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3"/>
          <a:stretch/>
        </p:blipFill>
        <p:spPr>
          <a:xfrm>
            <a:off x="685800" y="2057400"/>
            <a:ext cx="2703240" cy="1370880"/>
          </a:xfrm>
          <a:prstGeom prst="rect">
            <a:avLst/>
          </a:prstGeom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4"/>
          <a:stretch/>
        </p:blipFill>
        <p:spPr>
          <a:xfrm>
            <a:off x="3706200" y="2172960"/>
            <a:ext cx="2819520" cy="1429920"/>
          </a:xfrm>
          <a:prstGeom prst="rect">
            <a:avLst/>
          </a:prstGeom>
          <a:ln w="0">
            <a:noFill/>
          </a:ln>
        </p:spPr>
      </p:pic>
      <p:sp>
        <p:nvSpPr>
          <p:cNvPr id="526" name=""/>
          <p:cNvSpPr/>
          <p:nvPr/>
        </p:nvSpPr>
        <p:spPr>
          <a:xfrm>
            <a:off x="5943600" y="2743200"/>
            <a:ext cx="582120" cy="913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867960" y="1600200"/>
            <a:ext cx="46177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Paths between every pair of vertex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4993200" y="1684800"/>
            <a:ext cx="1599480" cy="205668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3553200" y="2034000"/>
            <a:ext cx="1599480" cy="145548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>
            <a:off x="6942600" y="1972800"/>
            <a:ext cx="2513880" cy="16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 components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giant component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: a connected component with an amount of nodes proportional to N.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 flipH="1" flipV="1">
            <a:off x="5792760" y="1684080"/>
            <a:ext cx="2405880" cy="2876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>
            <a:off x="4352760" y="1972800"/>
            <a:ext cx="3845880" cy="608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27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42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43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43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43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8" name="CustomShape 433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9" name="CustomShape 434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0" name="CustomShape 515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1" name="CustomShape 516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517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518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519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520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521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522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23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524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525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526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527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528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529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530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531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532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533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534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535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536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37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538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39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40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41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542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43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544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45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546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Connected components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2" name="CustomShape 547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685800" y="2057400"/>
            <a:ext cx="2703240" cy="1370880"/>
          </a:xfrm>
          <a:prstGeom prst="rect">
            <a:avLst/>
          </a:prstGeom>
          <a:ln w="0">
            <a:noFill/>
          </a:ln>
        </p:spPr>
      </p:pic>
      <p:pic>
        <p:nvPicPr>
          <p:cNvPr id="574" name="" descr=""/>
          <p:cNvPicPr/>
          <p:nvPr/>
        </p:nvPicPr>
        <p:blipFill>
          <a:blip r:embed="rId2"/>
          <a:stretch/>
        </p:blipFill>
        <p:spPr>
          <a:xfrm>
            <a:off x="3706200" y="2172960"/>
            <a:ext cx="2819520" cy="1429920"/>
          </a:xfrm>
          <a:prstGeom prst="rect">
            <a:avLst/>
          </a:prstGeom>
          <a:ln w="0">
            <a:noFill/>
          </a:ln>
        </p:spPr>
      </p:pic>
      <p:sp>
        <p:nvSpPr>
          <p:cNvPr id="575" name=""/>
          <p:cNvSpPr/>
          <p:nvPr/>
        </p:nvSpPr>
        <p:spPr>
          <a:xfrm>
            <a:off x="5943600" y="2743200"/>
            <a:ext cx="582120" cy="913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>
            <a:off x="867960" y="1600200"/>
            <a:ext cx="46177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Paths between every pair of vertex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826560" y="3801600"/>
            <a:ext cx="168732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Density: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3"/>
          <a:stretch/>
        </p:blipFill>
        <p:spPr>
          <a:xfrm>
            <a:off x="2029320" y="3801600"/>
            <a:ext cx="3913560" cy="13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3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3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3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4" name="CustomShape 4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5" name="CustomShape 8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6" name="CustomShape 8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7" name="CustomShape 8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8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8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8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8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8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8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9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9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9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9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9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9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9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9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9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9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0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0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0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0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0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0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0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0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0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0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1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1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1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1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Laplacian Matrix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8" name="CustomShape 11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" descr=""/>
          <p:cNvPicPr/>
          <p:nvPr/>
        </p:nvPicPr>
        <p:blipFill>
          <a:blip r:embed="rId1"/>
          <a:stretch/>
        </p:blipFill>
        <p:spPr>
          <a:xfrm>
            <a:off x="685800" y="2057400"/>
            <a:ext cx="2703240" cy="1370880"/>
          </a:xfrm>
          <a:prstGeom prst="rect">
            <a:avLst/>
          </a:prstGeom>
          <a:ln w="0">
            <a:noFill/>
          </a:ln>
        </p:spPr>
      </p:pic>
      <p:pic>
        <p:nvPicPr>
          <p:cNvPr id="620" name="" descr=""/>
          <p:cNvPicPr/>
          <p:nvPr/>
        </p:nvPicPr>
        <p:blipFill>
          <a:blip r:embed="rId2"/>
          <a:stretch/>
        </p:blipFill>
        <p:spPr>
          <a:xfrm>
            <a:off x="3706200" y="2172960"/>
            <a:ext cx="2819520" cy="1429920"/>
          </a:xfrm>
          <a:prstGeom prst="rect">
            <a:avLst/>
          </a:prstGeom>
          <a:ln w="0">
            <a:noFill/>
          </a:ln>
        </p:spPr>
      </p:pic>
      <p:sp>
        <p:nvSpPr>
          <p:cNvPr id="621" name=""/>
          <p:cNvSpPr/>
          <p:nvPr/>
        </p:nvSpPr>
        <p:spPr>
          <a:xfrm>
            <a:off x="5943600" y="2743200"/>
            <a:ext cx="582120" cy="913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867960" y="1600200"/>
            <a:ext cx="46177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Paths between every pair of vertex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3"/>
          <a:stretch/>
        </p:blipFill>
        <p:spPr>
          <a:xfrm>
            <a:off x="655920" y="3764160"/>
            <a:ext cx="6430680" cy="74844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4"/>
          <a:stretch/>
        </p:blipFill>
        <p:spPr>
          <a:xfrm>
            <a:off x="721800" y="4737600"/>
            <a:ext cx="5744880" cy="29160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5"/>
          <a:stretch/>
        </p:blipFill>
        <p:spPr>
          <a:xfrm>
            <a:off x="8001000" y="1614600"/>
            <a:ext cx="1224000" cy="110520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6"/>
          <a:stretch/>
        </p:blipFill>
        <p:spPr>
          <a:xfrm>
            <a:off x="6720840" y="2745000"/>
            <a:ext cx="3058920" cy="90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548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54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55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55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55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2" name="CustomShape 553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3" name="CustomShape 554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4" name="CustomShape 79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5" name="CustomShape 79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79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79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80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80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80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80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80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80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80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80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80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80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81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81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81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81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81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81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81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81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81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81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82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82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82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82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82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82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82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82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Shortests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6" name="CustomShape 82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7" name="" descr=""/>
          <p:cNvPicPr/>
          <p:nvPr/>
        </p:nvPicPr>
        <p:blipFill>
          <a:blip r:embed="rId1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668" name="" descr=""/>
          <p:cNvPicPr/>
          <p:nvPr/>
        </p:nvPicPr>
        <p:blipFill>
          <a:blip r:embed="rId2"/>
          <a:stretch/>
        </p:blipFill>
        <p:spPr>
          <a:xfrm>
            <a:off x="649800" y="3994200"/>
            <a:ext cx="5254560" cy="739800"/>
          </a:xfrm>
          <a:prstGeom prst="rect">
            <a:avLst/>
          </a:prstGeom>
          <a:ln w="0">
            <a:noFill/>
          </a:ln>
        </p:spPr>
      </p:pic>
      <p:pic>
        <p:nvPicPr>
          <p:cNvPr id="669" name="" descr=""/>
          <p:cNvPicPr/>
          <p:nvPr/>
        </p:nvPicPr>
        <p:blipFill>
          <a:blip r:embed="rId3"/>
          <a:stretch/>
        </p:blipFill>
        <p:spPr>
          <a:xfrm>
            <a:off x="7086600" y="34290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670" name="" descr=""/>
          <p:cNvPicPr/>
          <p:nvPr/>
        </p:nvPicPr>
        <p:blipFill>
          <a:blip r:embed="rId4"/>
          <a:stretch/>
        </p:blipFill>
        <p:spPr>
          <a:xfrm>
            <a:off x="628920" y="4848480"/>
            <a:ext cx="5311800" cy="406440"/>
          </a:xfrm>
          <a:prstGeom prst="rect">
            <a:avLst/>
          </a:prstGeom>
          <a:ln w="0">
            <a:noFill/>
          </a:ln>
        </p:spPr>
      </p:pic>
      <p:sp>
        <p:nvSpPr>
          <p:cNvPr id="671" name=""/>
          <p:cNvSpPr/>
          <p:nvPr/>
        </p:nvSpPr>
        <p:spPr>
          <a:xfrm>
            <a:off x="914400" y="1600200"/>
            <a:ext cx="457128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set of all paths.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shortest path: geodesic distance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95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82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83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83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83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7" name="CustomShape 833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8" name="CustomShape 835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9" name="CustomShape 83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0" name="CustomShape 83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83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83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84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84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84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84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84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84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84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84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84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84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85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85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85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85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85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85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85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85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85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85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86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6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86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86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86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86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86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86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Shortests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1" name="CustomShape 86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713" name="" descr=""/>
          <p:cNvPicPr/>
          <p:nvPr/>
        </p:nvPicPr>
        <p:blipFill>
          <a:blip r:embed="rId2"/>
          <a:stretch/>
        </p:blipFill>
        <p:spPr>
          <a:xfrm>
            <a:off x="7086600" y="3429000"/>
            <a:ext cx="1778040" cy="1177920"/>
          </a:xfrm>
          <a:prstGeom prst="rect">
            <a:avLst/>
          </a:prstGeom>
          <a:ln w="0">
            <a:noFill/>
          </a:ln>
        </p:spPr>
      </p:pic>
      <p:sp>
        <p:nvSpPr>
          <p:cNvPr id="714" name=""/>
          <p:cNvSpPr/>
          <p:nvPr/>
        </p:nvSpPr>
        <p:spPr>
          <a:xfrm>
            <a:off x="914400" y="1600200"/>
            <a:ext cx="4571280" cy="16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set of all paths: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breadth first search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shortest path: geodesic distance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Powers of the Adjacency Matrix.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698400" y="4921200"/>
            <a:ext cx="2551680" cy="370440"/>
          </a:xfrm>
          <a:prstGeom prst="rect">
            <a:avLst/>
          </a:prstGeom>
          <a:ln w="0">
            <a:noFill/>
          </a:ln>
        </p:spPr>
      </p:pic>
      <p:sp>
        <p:nvSpPr>
          <p:cNvPr id="716" name="CustomShape 91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86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87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87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87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1" name="CustomShape 874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2" name="CustomShape 875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3" name="CustomShape 87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4" name="CustomShape 87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87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87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88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88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8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88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88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88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88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88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88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88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89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89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89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89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89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89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89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89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89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89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90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90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0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90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90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90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90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90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Distance 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5" name="CustomShape 90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6" name="" descr=""/>
          <p:cNvPicPr/>
          <p:nvPr/>
        </p:nvPicPr>
        <p:blipFill>
          <a:blip r:embed="rId2"/>
          <a:stretch/>
        </p:blipFill>
        <p:spPr>
          <a:xfrm>
            <a:off x="6942600" y="3789000"/>
            <a:ext cx="1778040" cy="1177920"/>
          </a:xfrm>
          <a:prstGeom prst="rect">
            <a:avLst/>
          </a:prstGeom>
          <a:ln w="0">
            <a:noFill/>
          </a:ln>
        </p:spPr>
      </p:pic>
      <p:sp>
        <p:nvSpPr>
          <p:cNvPr id="757" name=""/>
          <p:cNvSpPr/>
          <p:nvPr/>
        </p:nvSpPr>
        <p:spPr>
          <a:xfrm>
            <a:off x="590400" y="1456200"/>
            <a:ext cx="8683560" cy="36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Mean distance: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Average of distances between all pairs of nodes in a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Eccentricity of vertex v: 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distance to the farthest vertex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Radius of a graph: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shortest eccentricity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Diameter of a graph: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largest eccentricity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Jordan center: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Nodes with minimum eccentricity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58" name="" descr=""/>
          <p:cNvPicPr/>
          <p:nvPr/>
        </p:nvPicPr>
        <p:blipFill>
          <a:blip r:embed="rId3"/>
          <a:stretch/>
        </p:blipFill>
        <p:spPr>
          <a:xfrm>
            <a:off x="714240" y="1779120"/>
            <a:ext cx="1789560" cy="675360"/>
          </a:xfrm>
          <a:prstGeom prst="rect">
            <a:avLst/>
          </a:prstGeom>
          <a:ln w="0">
            <a:noFill/>
          </a:ln>
        </p:spPr>
      </p:pic>
      <p:pic>
        <p:nvPicPr>
          <p:cNvPr id="759" name="" descr=""/>
          <p:cNvPicPr/>
          <p:nvPr/>
        </p:nvPicPr>
        <p:blipFill>
          <a:blip r:embed="rId4"/>
          <a:stretch/>
        </p:blipFill>
        <p:spPr>
          <a:xfrm>
            <a:off x="6002640" y="2460600"/>
            <a:ext cx="1646640" cy="484560"/>
          </a:xfrm>
          <a:prstGeom prst="rect">
            <a:avLst/>
          </a:prstGeom>
          <a:ln w="0">
            <a:noFill/>
          </a:ln>
        </p:spPr>
      </p:pic>
      <p:pic>
        <p:nvPicPr>
          <p:cNvPr id="760" name="" descr=""/>
          <p:cNvPicPr/>
          <p:nvPr/>
        </p:nvPicPr>
        <p:blipFill>
          <a:blip r:embed="rId5"/>
          <a:stretch/>
        </p:blipFill>
        <p:spPr>
          <a:xfrm>
            <a:off x="4396680" y="3213000"/>
            <a:ext cx="3085200" cy="408600"/>
          </a:xfrm>
          <a:prstGeom prst="rect">
            <a:avLst/>
          </a:prstGeom>
          <a:ln w="0">
            <a:noFill/>
          </a:ln>
        </p:spPr>
      </p:pic>
      <p:pic>
        <p:nvPicPr>
          <p:cNvPr id="761" name="" descr=""/>
          <p:cNvPicPr/>
          <p:nvPr/>
        </p:nvPicPr>
        <p:blipFill>
          <a:blip r:embed="rId6"/>
          <a:stretch/>
        </p:blipFill>
        <p:spPr>
          <a:xfrm>
            <a:off x="656280" y="4115880"/>
            <a:ext cx="3085200" cy="408600"/>
          </a:xfrm>
          <a:prstGeom prst="rect">
            <a:avLst/>
          </a:prstGeom>
          <a:ln w="0">
            <a:noFill/>
          </a:ln>
        </p:spPr>
      </p:pic>
      <p:sp>
        <p:nvSpPr>
          <p:cNvPr id="762" name=""/>
          <p:cNvSpPr/>
          <p:nvPr/>
        </p:nvSpPr>
        <p:spPr>
          <a:xfrm>
            <a:off x="6925680" y="5029200"/>
            <a:ext cx="244620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Chilanka"/>
                <a:ea typeface="Noto Sans CJK SC"/>
              </a:rPr>
              <a:t>Try all in this graph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07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90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91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91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91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8" name="CustomShape 914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9" name="CustomShape 915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0" name="CustomShape 91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1" name="CustomShape 91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91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91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92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92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92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92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92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92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92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92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92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92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93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93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93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93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93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93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93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93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93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93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94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94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94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94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94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94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94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94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Shortests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2" name="CustomShape 94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3" name="" descr=""/>
          <p:cNvPicPr/>
          <p:nvPr/>
        </p:nvPicPr>
        <p:blipFill>
          <a:blip r:embed="rId1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804" name="" descr=""/>
          <p:cNvPicPr/>
          <p:nvPr/>
        </p:nvPicPr>
        <p:blipFill>
          <a:blip r:embed="rId2"/>
          <a:stretch/>
        </p:blipFill>
        <p:spPr>
          <a:xfrm>
            <a:off x="7086600" y="34290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805" name="" descr=""/>
          <p:cNvPicPr/>
          <p:nvPr/>
        </p:nvPicPr>
        <p:blipFill>
          <a:blip r:embed="rId3"/>
          <a:stretch/>
        </p:blipFill>
        <p:spPr>
          <a:xfrm>
            <a:off x="685800" y="1681200"/>
            <a:ext cx="4770000" cy="33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03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949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950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951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952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1" name="CustomShape 954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2" name="CustomShape 955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3" name="CustomShape 95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4" name="CustomShape 95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95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95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96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96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96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96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96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96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96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96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96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96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97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97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97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97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97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97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97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97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97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97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98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98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98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98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98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98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98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98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Centrality measures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5" name="CustomShape 98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6" name="" descr=""/>
          <p:cNvPicPr/>
          <p:nvPr/>
        </p:nvPicPr>
        <p:blipFill>
          <a:blip r:embed="rId1"/>
          <a:stretch/>
        </p:blipFill>
        <p:spPr>
          <a:xfrm>
            <a:off x="6978600" y="3969000"/>
            <a:ext cx="1778040" cy="1177920"/>
          </a:xfrm>
          <a:prstGeom prst="rect">
            <a:avLst/>
          </a:prstGeom>
          <a:ln w="0">
            <a:noFill/>
          </a:ln>
        </p:spPr>
      </p:pic>
      <p:sp>
        <p:nvSpPr>
          <p:cNvPr id="847" name=""/>
          <p:cNvSpPr/>
          <p:nvPr/>
        </p:nvSpPr>
        <p:spPr>
          <a:xfrm>
            <a:off x="590400" y="1456200"/>
            <a:ext cx="8683560" cy="29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centrality: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fraction of system connected to node i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Betweeness: 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are you part of many shortest paths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Clustering coefficient: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are your neighbors, also my neighbors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Global clustering coefficient: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8" name=""/>
          <p:cNvSpPr/>
          <p:nvPr/>
        </p:nvSpPr>
        <p:spPr>
          <a:xfrm>
            <a:off x="6925680" y="5029200"/>
            <a:ext cx="244620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Chilanka"/>
                <a:ea typeface="Noto Sans CJK SC"/>
              </a:rPr>
              <a:t>Try all in this graph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49" name="" descr=""/>
          <p:cNvPicPr/>
          <p:nvPr/>
        </p:nvPicPr>
        <p:blipFill>
          <a:blip r:embed="rId2"/>
          <a:stretch/>
        </p:blipFill>
        <p:spPr>
          <a:xfrm>
            <a:off x="733680" y="1828800"/>
            <a:ext cx="1323000" cy="541800"/>
          </a:xfrm>
          <a:prstGeom prst="rect">
            <a:avLst/>
          </a:prstGeom>
          <a:ln w="0">
            <a:noFill/>
          </a:ln>
        </p:spPr>
      </p:pic>
      <p:pic>
        <p:nvPicPr>
          <p:cNvPr id="850" name="" descr=""/>
          <p:cNvPicPr/>
          <p:nvPr/>
        </p:nvPicPr>
        <p:blipFill>
          <a:blip r:embed="rId3"/>
          <a:stretch/>
        </p:blipFill>
        <p:spPr>
          <a:xfrm>
            <a:off x="5389200" y="2282040"/>
            <a:ext cx="1789560" cy="665640"/>
          </a:xfrm>
          <a:prstGeom prst="rect">
            <a:avLst/>
          </a:prstGeom>
          <a:ln w="0">
            <a:noFill/>
          </a:ln>
        </p:spPr>
      </p:pic>
      <p:pic>
        <p:nvPicPr>
          <p:cNvPr id="851" name="" descr=""/>
          <p:cNvPicPr/>
          <p:nvPr/>
        </p:nvPicPr>
        <p:blipFill>
          <a:blip r:embed="rId4"/>
          <a:stretch/>
        </p:blipFill>
        <p:spPr>
          <a:xfrm>
            <a:off x="685800" y="3524760"/>
            <a:ext cx="1389600" cy="589320"/>
          </a:xfrm>
          <a:prstGeom prst="rect">
            <a:avLst/>
          </a:prstGeom>
          <a:ln w="0">
            <a:noFill/>
          </a:ln>
        </p:spPr>
      </p:pic>
      <p:pic>
        <p:nvPicPr>
          <p:cNvPr id="852" name="" descr=""/>
          <p:cNvPicPr/>
          <p:nvPr/>
        </p:nvPicPr>
        <p:blipFill>
          <a:blip r:embed="rId5"/>
          <a:stretch/>
        </p:blipFill>
        <p:spPr>
          <a:xfrm>
            <a:off x="685800" y="4464000"/>
            <a:ext cx="1218240" cy="656280"/>
          </a:xfrm>
          <a:prstGeom prst="rect">
            <a:avLst/>
          </a:prstGeom>
          <a:ln w="0">
            <a:noFill/>
          </a:ln>
        </p:spPr>
      </p:pic>
      <p:pic>
        <p:nvPicPr>
          <p:cNvPr id="853" name="" descr=""/>
          <p:cNvPicPr/>
          <p:nvPr/>
        </p:nvPicPr>
        <p:blipFill>
          <a:blip r:embed="rId6"/>
          <a:stretch/>
        </p:blipFill>
        <p:spPr>
          <a:xfrm>
            <a:off x="2256120" y="3672720"/>
            <a:ext cx="5744880" cy="213480"/>
          </a:xfrm>
          <a:prstGeom prst="rect">
            <a:avLst/>
          </a:prstGeom>
          <a:ln w="0">
            <a:noFill/>
          </a:ln>
        </p:spPr>
      </p:pic>
      <p:pic>
        <p:nvPicPr>
          <p:cNvPr id="854" name="" descr=""/>
          <p:cNvPicPr/>
          <p:nvPr/>
        </p:nvPicPr>
        <p:blipFill>
          <a:blip r:embed="rId7"/>
          <a:stretch/>
        </p:blipFill>
        <p:spPr>
          <a:xfrm>
            <a:off x="2430000" y="3917880"/>
            <a:ext cx="2533320" cy="19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" descr=""/>
          <p:cNvPicPr/>
          <p:nvPr/>
        </p:nvPicPr>
        <p:blipFill>
          <a:blip r:embed="rId1"/>
          <a:stretch/>
        </p:blipFill>
        <p:spPr>
          <a:xfrm>
            <a:off x="7543800" y="3429000"/>
            <a:ext cx="1825920" cy="1825920"/>
          </a:xfrm>
          <a:prstGeom prst="rect">
            <a:avLst/>
          </a:prstGeom>
          <a:ln w="0">
            <a:noFill/>
          </a:ln>
        </p:spPr>
      </p:pic>
      <p:pic>
        <p:nvPicPr>
          <p:cNvPr id="856" name="" descr=""/>
          <p:cNvPicPr/>
          <p:nvPr/>
        </p:nvPicPr>
        <p:blipFill>
          <a:blip r:embed="rId2"/>
          <a:stretch/>
        </p:blipFill>
        <p:spPr>
          <a:xfrm>
            <a:off x="5869800" y="1252800"/>
            <a:ext cx="1720800" cy="1101600"/>
          </a:xfrm>
          <a:prstGeom prst="rect">
            <a:avLst/>
          </a:prstGeom>
          <a:ln w="0">
            <a:noFill/>
          </a:ln>
        </p:spPr>
      </p:pic>
      <p:sp>
        <p:nvSpPr>
          <p:cNvPr id="857" name="CustomShape 989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990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991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992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994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2" name="CustomShape 995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3" name="CustomShape 996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4" name="CustomShape 997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5" name="CustomShape 998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999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000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001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002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003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004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005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006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007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008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009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010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011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1012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013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014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015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016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017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018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019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020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021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022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023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1024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025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026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027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028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Graphs properties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6" name="CustomShape 1029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"/>
          <p:cNvSpPr/>
          <p:nvPr/>
        </p:nvSpPr>
        <p:spPr>
          <a:xfrm>
            <a:off x="457200" y="1515600"/>
            <a:ext cx="2511720" cy="34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Directed vs undirected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 vs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Disconnected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Regular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vs Non regular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Planar vs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Non planar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Cyclic vs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Tree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Bipartite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Weighted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8" name="" descr=""/>
          <p:cNvPicPr/>
          <p:nvPr/>
        </p:nvPicPr>
        <p:blipFill>
          <a:blip r:embed="rId3"/>
          <a:stretch/>
        </p:blipFill>
        <p:spPr>
          <a:xfrm>
            <a:off x="7843680" y="12150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899" name="" descr=""/>
          <p:cNvPicPr/>
          <p:nvPr/>
        </p:nvPicPr>
        <p:blipFill>
          <a:blip r:embed="rId4"/>
          <a:stretch/>
        </p:blipFill>
        <p:spPr>
          <a:xfrm>
            <a:off x="4114800" y="1743480"/>
            <a:ext cx="1359000" cy="996840"/>
          </a:xfrm>
          <a:prstGeom prst="rect">
            <a:avLst/>
          </a:prstGeom>
          <a:ln w="0">
            <a:noFill/>
          </a:ln>
        </p:spPr>
      </p:pic>
      <p:pic>
        <p:nvPicPr>
          <p:cNvPr id="900" name="" descr=""/>
          <p:cNvPicPr/>
          <p:nvPr/>
        </p:nvPicPr>
        <p:blipFill>
          <a:blip r:embed="rId5"/>
          <a:stretch/>
        </p:blipFill>
        <p:spPr>
          <a:xfrm>
            <a:off x="6400800" y="2544480"/>
            <a:ext cx="1692360" cy="1025640"/>
          </a:xfrm>
          <a:prstGeom prst="rect">
            <a:avLst/>
          </a:prstGeom>
          <a:ln w="0">
            <a:noFill/>
          </a:ln>
        </p:spPr>
      </p:pic>
      <p:pic>
        <p:nvPicPr>
          <p:cNvPr id="901" name="" descr=""/>
          <p:cNvPicPr/>
          <p:nvPr/>
        </p:nvPicPr>
        <p:blipFill>
          <a:blip r:embed="rId6"/>
          <a:stretch/>
        </p:blipFill>
        <p:spPr>
          <a:xfrm>
            <a:off x="3791160" y="3086280"/>
            <a:ext cx="1692360" cy="1025640"/>
          </a:xfrm>
          <a:prstGeom prst="rect">
            <a:avLst/>
          </a:prstGeom>
          <a:ln w="0">
            <a:noFill/>
          </a:ln>
        </p:spPr>
      </p:pic>
      <p:pic>
        <p:nvPicPr>
          <p:cNvPr id="902" name="" descr=""/>
          <p:cNvPicPr/>
          <p:nvPr/>
        </p:nvPicPr>
        <p:blipFill>
          <a:blip r:embed="rId7"/>
          <a:stretch/>
        </p:blipFill>
        <p:spPr>
          <a:xfrm>
            <a:off x="5257800" y="4114800"/>
            <a:ext cx="1396800" cy="1073160"/>
          </a:xfrm>
          <a:prstGeom prst="rect">
            <a:avLst/>
          </a:prstGeom>
          <a:ln w="0">
            <a:noFill/>
          </a:ln>
        </p:spPr>
      </p:pic>
      <p:sp>
        <p:nvSpPr>
          <p:cNvPr id="903" name=""/>
          <p:cNvSpPr/>
          <p:nvPr/>
        </p:nvSpPr>
        <p:spPr>
          <a:xfrm>
            <a:off x="581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"/>
          <p:cNvSpPr/>
          <p:nvPr/>
        </p:nvSpPr>
        <p:spPr>
          <a:xfrm>
            <a:off x="6316200" y="333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"/>
          <p:cNvSpPr/>
          <p:nvPr/>
        </p:nvSpPr>
        <p:spPr>
          <a:xfrm>
            <a:off x="779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06" name="" descr=""/>
          <p:cNvPicPr/>
          <p:nvPr/>
        </p:nvPicPr>
        <p:blipFill>
          <a:blip r:embed="rId8"/>
          <a:stretch/>
        </p:blipFill>
        <p:spPr>
          <a:xfrm>
            <a:off x="2514600" y="4753080"/>
            <a:ext cx="2283840" cy="64404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030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031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032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034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035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2" name="CustomShape 1036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3" name="CustomShape 1037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4" name="CustomShape 1038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5" name="CustomShape 1039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040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041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042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043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044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045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046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047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1048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049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050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051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1052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1053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054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055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056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057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1058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059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060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061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062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063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1064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1065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066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067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068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1069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6" name="CustomShape 1070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Field specific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48" name="" descr=""/>
          <p:cNvPicPr/>
          <p:nvPr/>
        </p:nvPicPr>
        <p:blipFill>
          <a:blip r:embed="rId1"/>
          <a:stretch/>
        </p:blipFill>
        <p:spPr>
          <a:xfrm>
            <a:off x="5486400" y="2068560"/>
            <a:ext cx="3654720" cy="2413800"/>
          </a:xfrm>
          <a:prstGeom prst="rect">
            <a:avLst/>
          </a:prstGeom>
          <a:ln w="0">
            <a:noFill/>
          </a:ln>
        </p:spPr>
      </p:pic>
      <p:sp>
        <p:nvSpPr>
          <p:cNvPr id="949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Zachary’s Karate Club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Studied by Zachary, in a paper in 1977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34 nodes, people in a Club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78 edges, ¨friendship¨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Used for community detection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0" name=""/>
          <p:cNvSpPr/>
          <p:nvPr/>
        </p:nvSpPr>
        <p:spPr>
          <a:xfrm>
            <a:off x="685800" y="4343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Characteristics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Undirected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299640" y="1285200"/>
            <a:ext cx="2909880" cy="3389760"/>
          </a:xfrm>
          <a:prstGeom prst="rect">
            <a:avLst/>
          </a:prstGeom>
          <a:ln w="0">
            <a:noFill/>
          </a:ln>
        </p:spPr>
      </p:pic>
      <p:sp>
        <p:nvSpPr>
          <p:cNvPr id="113" name="CustomShape 41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2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43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4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45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46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" name="CustomShape 47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48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" name="CustomShape 49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50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1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52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3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4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5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6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7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8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9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0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1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2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3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4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5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6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67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68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9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0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1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2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3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4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75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76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7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8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79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Fast introduction to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80"/>
          <p:cNvSpPr/>
          <p:nvPr/>
        </p:nvSpPr>
        <p:spPr>
          <a:xfrm>
            <a:off x="678240" y="160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Graphs, mathematical deifinition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Which nodes are important?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Local and global properties and parameters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Small famous networks, Large networks 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Random graphs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Building your own graphs: Regular, poissonian, SBM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Visualizing graphs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161600" y="4234320"/>
            <a:ext cx="5551920" cy="119916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390240" y="4198320"/>
            <a:ext cx="3146040" cy="75816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436680" y="4957200"/>
            <a:ext cx="1848600" cy="3315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5"/>
          <a:stretch/>
        </p:blipFill>
        <p:spPr>
          <a:xfrm>
            <a:off x="2337480" y="5029200"/>
            <a:ext cx="1548000" cy="2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071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072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1074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075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076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6" name="CustomShape 1077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7" name="CustomShape 1078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8" name="CustomShape 1079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9" name="CustomShape 1080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081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082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083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084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085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086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087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088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089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090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091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1092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093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094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1095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1096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1097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1098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1099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1100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1101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1102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1103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1104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1105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1106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1107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1108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1109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1110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0" name="CustomShape 1111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Field specific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2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Les Miserables (Novel by Victor Hugo)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77 nodes, characters in the novel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254 edges, present in the same chapter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Used for community detection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3" name=""/>
          <p:cNvSpPr/>
          <p:nvPr/>
        </p:nvSpPr>
        <p:spPr>
          <a:xfrm>
            <a:off x="685800" y="3983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Characteristics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Undirected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Wheigted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94" name="" descr=""/>
          <p:cNvPicPr/>
          <p:nvPr/>
        </p:nvPicPr>
        <p:blipFill>
          <a:blip r:embed="rId1"/>
          <a:stretch/>
        </p:blipFill>
        <p:spPr>
          <a:xfrm>
            <a:off x="4621680" y="1504800"/>
            <a:ext cx="4762440" cy="319788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" descr=""/>
          <p:cNvPicPr/>
          <p:nvPr/>
        </p:nvPicPr>
        <p:blipFill>
          <a:blip r:embed="rId1"/>
          <a:stretch/>
        </p:blipFill>
        <p:spPr>
          <a:xfrm>
            <a:off x="4621680" y="1504800"/>
            <a:ext cx="4762440" cy="3197880"/>
          </a:xfrm>
          <a:prstGeom prst="rect">
            <a:avLst/>
          </a:prstGeom>
          <a:ln w="54720">
            <a:noFill/>
          </a:ln>
        </p:spPr>
      </p:pic>
      <p:sp>
        <p:nvSpPr>
          <p:cNvPr id="996" name=""/>
          <p:cNvSpPr/>
          <p:nvPr/>
        </p:nvSpPr>
        <p:spPr>
          <a:xfrm>
            <a:off x="6593400" y="2442600"/>
            <a:ext cx="1369080" cy="11404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112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153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154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155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156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2" name="CustomShape 1157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3" name="CustomShape 1158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4" name="CustomShape 1159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5" name="CustomShape 1160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161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162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163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164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165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166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167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168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169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70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171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172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173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174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175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176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177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178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179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180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181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182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183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184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185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186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187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188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189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190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6" name="CustomShape 1191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Field specific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8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Les Miserables (Novel by Victor Hugo)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77 nodes, characters in the novel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254 edges, present in the same chapter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Used for community detection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039" name="" descr=""/>
          <p:cNvPicPr/>
          <p:nvPr/>
        </p:nvPicPr>
        <p:blipFill>
          <a:blip r:embed="rId2"/>
          <a:stretch/>
        </p:blipFill>
        <p:spPr>
          <a:xfrm>
            <a:off x="4114800" y="3280320"/>
            <a:ext cx="2557440" cy="197496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CustomShape 63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63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63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63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63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5" name="CustomShape 64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6" name="CustomShape 64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7" name="CustomShape 64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8" name="CustomShape 64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64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64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64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64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64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64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65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65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65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65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65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65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65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65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65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65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66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66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66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66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66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66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66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66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66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66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67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67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67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67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9" name="CustomShape 67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Filed specific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1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Davis Southern Women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Studied by A. Davis, in a paper in 1941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32 nodes, women in a Social Club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89 edges, social events together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2" name=""/>
          <p:cNvSpPr/>
          <p:nvPr/>
        </p:nvSpPr>
        <p:spPr>
          <a:xfrm>
            <a:off x="685800" y="4019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Characteristics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Undirected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Connected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Weighted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3" name=""/>
          <p:cNvSpPr/>
          <p:nvPr/>
        </p:nvSpPr>
        <p:spPr>
          <a:xfrm>
            <a:off x="2286000" y="5167080"/>
            <a:ext cx="58734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A. Davis, Gardner, B. B., Gardner, M. R., 1941. Deep South. University of Chicago Press, Chicago, IL.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084" name="" descr=""/>
          <p:cNvPicPr/>
          <p:nvPr/>
        </p:nvPicPr>
        <p:blipFill>
          <a:blip r:embed="rId1"/>
          <a:stretch/>
        </p:blipFill>
        <p:spPr>
          <a:xfrm>
            <a:off x="4347000" y="1420200"/>
            <a:ext cx="5023080" cy="337788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CustomShape 55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55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55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55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55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0" name="CustomShape 56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1" name="CustomShape 56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2" name="CustomShape 56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3" name="CustomShape 56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56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56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56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56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56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56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57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57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57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57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57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57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57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57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57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57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58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58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58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58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58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58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58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58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58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8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9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59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59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59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4" name="CustomShape 59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Filed specific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6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Internet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Broder et al, 2000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127" name=""/>
          <p:cNvSpPr/>
          <p:nvPr/>
        </p:nvSpPr>
        <p:spPr>
          <a:xfrm>
            <a:off x="685800" y="4019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Characteristics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Disconnected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128" name="" descr=""/>
          <p:cNvPicPr/>
          <p:nvPr/>
        </p:nvPicPr>
        <p:blipFill>
          <a:blip r:embed="rId1"/>
          <a:stretch/>
        </p:blipFill>
        <p:spPr>
          <a:xfrm>
            <a:off x="2550600" y="1875240"/>
            <a:ext cx="726660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35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1357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358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359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360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4" name="CustomShape 1361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5" name="CustomShape 1362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6" name="CustomShape 1363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7" name="CustomShape 1364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365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366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367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368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369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370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371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372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373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374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1375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1376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1377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1378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1379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138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138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38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38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138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38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38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138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38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138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139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139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139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139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139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8" name="CustomShape 139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"/>
          <p:cNvSpPr/>
          <p:nvPr/>
        </p:nvSpPr>
        <p:spPr>
          <a:xfrm>
            <a:off x="685800" y="1371600"/>
            <a:ext cx="5026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Useful for benchmarking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Filed specific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0" name=""/>
          <p:cNvSpPr/>
          <p:nvPr/>
        </p:nvSpPr>
        <p:spPr>
          <a:xfrm>
            <a:off x="756720" y="2430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Internet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Broder et al, 2000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171" name=""/>
          <p:cNvSpPr/>
          <p:nvPr/>
        </p:nvSpPr>
        <p:spPr>
          <a:xfrm>
            <a:off x="685800" y="4019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Characteristics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Directed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Disconnected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172" name="" descr=""/>
          <p:cNvPicPr/>
          <p:nvPr/>
        </p:nvPicPr>
        <p:blipFill>
          <a:blip r:embed="rId1"/>
          <a:stretch/>
        </p:blipFill>
        <p:spPr>
          <a:xfrm>
            <a:off x="5226840" y="1600200"/>
            <a:ext cx="3821040" cy="360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CustomShape 139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1397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1398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1399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1400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8" name="CustomShape 1401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9" name="CustomShape 1402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0" name="CustomShape 1403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1" name="CustomShape 1404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1405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1406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1407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1408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1409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1410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1411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1412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1413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1414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1415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416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417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418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1419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142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142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142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142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142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42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42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142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142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142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143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143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143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143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43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2" name="CustomShape 143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"/>
          <p:cNvSpPr/>
          <p:nvPr/>
        </p:nvSpPr>
        <p:spPr>
          <a:xfrm>
            <a:off x="756720" y="1386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In biology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Trophic chain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Protein-protein interaction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Gene regulatory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Metabolic networks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Brain connectivity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Human circulatory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Phylogenetic trees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214" name=""/>
          <p:cNvSpPr/>
          <p:nvPr/>
        </p:nvSpPr>
        <p:spPr>
          <a:xfrm>
            <a:off x="685800" y="4019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5" name="" descr=""/>
          <p:cNvPicPr/>
          <p:nvPr/>
        </p:nvPicPr>
        <p:blipFill>
          <a:blip r:embed="rId1"/>
          <a:stretch/>
        </p:blipFill>
        <p:spPr>
          <a:xfrm>
            <a:off x="5029200" y="1405800"/>
            <a:ext cx="3153960" cy="3165480"/>
          </a:xfrm>
          <a:prstGeom prst="rect">
            <a:avLst/>
          </a:prstGeom>
          <a:ln w="0">
            <a:noFill/>
          </a:ln>
        </p:spPr>
      </p:pic>
      <p:pic>
        <p:nvPicPr>
          <p:cNvPr id="1216" name="" descr=""/>
          <p:cNvPicPr/>
          <p:nvPr/>
        </p:nvPicPr>
        <p:blipFill>
          <a:blip r:embed="rId2"/>
          <a:stretch/>
        </p:blipFill>
        <p:spPr>
          <a:xfrm>
            <a:off x="7315200" y="3657600"/>
            <a:ext cx="2166840" cy="163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CustomShape 143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1437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1438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1439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1440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2" name="CustomShape 1441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3" name="CustomShape 1442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4" name="CustomShape 1443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5" name="CustomShape 1444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445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446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447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448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449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450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451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452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453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454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455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456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1457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1458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459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146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146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46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46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46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46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146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46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146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46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47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47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47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47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47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6" name="CustomShape 147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"/>
          <p:cNvSpPr/>
          <p:nvPr/>
        </p:nvSpPr>
        <p:spPr>
          <a:xfrm>
            <a:off x="756720" y="138600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Technological networks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Electric grid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Water distribution system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City Transport networks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Airtravel networks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258" name=""/>
          <p:cNvSpPr/>
          <p:nvPr/>
        </p:nvSpPr>
        <p:spPr>
          <a:xfrm>
            <a:off x="685800" y="4019400"/>
            <a:ext cx="41119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9" name="" descr=""/>
          <p:cNvPicPr/>
          <p:nvPr/>
        </p:nvPicPr>
        <p:blipFill>
          <a:blip r:embed="rId1"/>
          <a:stretch/>
        </p:blipFill>
        <p:spPr>
          <a:xfrm>
            <a:off x="5715000" y="1421640"/>
            <a:ext cx="3284280" cy="2324880"/>
          </a:xfrm>
          <a:prstGeom prst="rect">
            <a:avLst/>
          </a:prstGeom>
          <a:ln w="0">
            <a:noFill/>
          </a:ln>
        </p:spPr>
      </p:pic>
      <p:pic>
        <p:nvPicPr>
          <p:cNvPr id="1260" name="" descr=""/>
          <p:cNvPicPr/>
          <p:nvPr/>
        </p:nvPicPr>
        <p:blipFill>
          <a:blip r:embed="rId2"/>
          <a:stretch/>
        </p:blipFill>
        <p:spPr>
          <a:xfrm>
            <a:off x="3657600" y="3269520"/>
            <a:ext cx="2820240" cy="194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834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53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54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155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56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6" name="CustomShape 157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7" name="CustomShape 158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8" name="CustomShape 159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9" name="CustomShape 160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161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162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63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64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65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166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167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68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169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70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171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172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173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74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75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76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77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78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79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80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81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82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83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84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85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86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87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88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89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90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famous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0" name=""/>
          <p:cNvSpPr/>
          <p:nvPr/>
        </p:nvSpPr>
        <p:spPr>
          <a:xfrm>
            <a:off x="767160" y="1468800"/>
            <a:ext cx="4261320" cy="30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Social Networks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Citation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Scientific collaboration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Twitter, instagram, facebook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Sex couples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Road networks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Human mobility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Air trafic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Genealogic trees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301" name="" descr=""/>
          <p:cNvPicPr/>
          <p:nvPr/>
        </p:nvPicPr>
        <p:blipFill>
          <a:blip r:embed="rId1"/>
          <a:stretch/>
        </p:blipFill>
        <p:spPr>
          <a:xfrm>
            <a:off x="4800600" y="2188080"/>
            <a:ext cx="3884040" cy="2611800"/>
          </a:xfrm>
          <a:prstGeom prst="rect">
            <a:avLst/>
          </a:prstGeom>
          <a:ln w="54720">
            <a:noFill/>
          </a:ln>
        </p:spPr>
      </p:pic>
      <p:pic>
        <p:nvPicPr>
          <p:cNvPr id="1302" name="" descr=""/>
          <p:cNvPicPr/>
          <p:nvPr/>
        </p:nvPicPr>
        <p:blipFill>
          <a:blip r:embed="rId2"/>
          <a:stretch/>
        </p:blipFill>
        <p:spPr>
          <a:xfrm>
            <a:off x="7836120" y="624960"/>
            <a:ext cx="1730160" cy="23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" descr=""/>
          <p:cNvPicPr/>
          <p:nvPr/>
        </p:nvPicPr>
        <p:blipFill>
          <a:blip r:embed="rId1"/>
          <a:stretch/>
        </p:blipFill>
        <p:spPr>
          <a:xfrm>
            <a:off x="2752200" y="1913400"/>
            <a:ext cx="1398960" cy="342000"/>
          </a:xfrm>
          <a:prstGeom prst="rect">
            <a:avLst/>
          </a:prstGeom>
          <a:ln w="0">
            <a:noFill/>
          </a:ln>
        </p:spPr>
      </p:pic>
      <p:pic>
        <p:nvPicPr>
          <p:cNvPr id="1304" name="" descr=""/>
          <p:cNvPicPr/>
          <p:nvPr/>
        </p:nvPicPr>
        <p:blipFill>
          <a:blip r:embed="rId2"/>
          <a:stretch/>
        </p:blipFill>
        <p:spPr>
          <a:xfrm>
            <a:off x="3390840" y="2314800"/>
            <a:ext cx="275040" cy="332280"/>
          </a:xfrm>
          <a:prstGeom prst="rect">
            <a:avLst/>
          </a:prstGeom>
          <a:ln w="0">
            <a:noFill/>
          </a:ln>
        </p:spPr>
      </p:pic>
      <p:pic>
        <p:nvPicPr>
          <p:cNvPr id="1305" name="" descr=""/>
          <p:cNvPicPr/>
          <p:nvPr/>
        </p:nvPicPr>
        <p:blipFill>
          <a:blip r:embed="rId3"/>
          <a:stretch/>
        </p:blipFill>
        <p:spPr>
          <a:xfrm>
            <a:off x="3537720" y="2667240"/>
            <a:ext cx="1199160" cy="437040"/>
          </a:xfrm>
          <a:prstGeom prst="rect">
            <a:avLst/>
          </a:prstGeom>
          <a:ln w="0">
            <a:noFill/>
          </a:ln>
        </p:spPr>
      </p:pic>
      <p:sp>
        <p:nvSpPr>
          <p:cNvPr id="1306" name="CustomShape 75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75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75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75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75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1" name="CustomShape 76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2" name="CustomShape 76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3" name="CustomShape 76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4" name="CustomShape 76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76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76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76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76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76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76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77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77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77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77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77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77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77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77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77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77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78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78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78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78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78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78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78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78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78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78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79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79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79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79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Statistical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5" name="CustomShape 79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"/>
          <p:cNvSpPr/>
          <p:nvPr/>
        </p:nvSpPr>
        <p:spPr>
          <a:xfrm>
            <a:off x="1600200" y="1515600"/>
            <a:ext cx="7085880" cy="34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Full description G(V,E). When are two graphs equal?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list:                            extensive in 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histogram:          number of nodes with a certain degree 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distribution: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47" name="" descr=""/>
          <p:cNvPicPr/>
          <p:nvPr/>
        </p:nvPicPr>
        <p:blipFill>
          <a:blip r:embed="rId4"/>
          <a:stretch/>
        </p:blipFill>
        <p:spPr>
          <a:xfrm>
            <a:off x="7843680" y="1215000"/>
            <a:ext cx="1778040" cy="1177920"/>
          </a:xfrm>
          <a:prstGeom prst="rect">
            <a:avLst/>
          </a:prstGeom>
          <a:ln w="0">
            <a:noFill/>
          </a:ln>
        </p:spPr>
      </p:pic>
      <p:sp>
        <p:nvSpPr>
          <p:cNvPr id="1348" name=""/>
          <p:cNvSpPr/>
          <p:nvPr/>
        </p:nvSpPr>
        <p:spPr>
          <a:xfrm>
            <a:off x="581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"/>
          <p:cNvSpPr/>
          <p:nvPr/>
        </p:nvSpPr>
        <p:spPr>
          <a:xfrm>
            <a:off x="6316200" y="333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"/>
          <p:cNvSpPr/>
          <p:nvPr/>
        </p:nvSpPr>
        <p:spPr>
          <a:xfrm>
            <a:off x="779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"/>
          <p:cNvSpPr/>
          <p:nvPr/>
        </p:nvSpPr>
        <p:spPr>
          <a:xfrm>
            <a:off x="1359000" y="2021400"/>
            <a:ext cx="22788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"/>
          <p:cNvSpPr/>
          <p:nvPr/>
        </p:nvSpPr>
        <p:spPr>
          <a:xfrm>
            <a:off x="286920" y="2273400"/>
            <a:ext cx="124056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Graph ensembles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" descr=""/>
          <p:cNvPicPr/>
          <p:nvPr/>
        </p:nvPicPr>
        <p:blipFill>
          <a:blip r:embed="rId1"/>
          <a:stretch/>
        </p:blipFill>
        <p:spPr>
          <a:xfrm>
            <a:off x="2752200" y="1913400"/>
            <a:ext cx="1398960" cy="342000"/>
          </a:xfrm>
          <a:prstGeom prst="rect">
            <a:avLst/>
          </a:prstGeom>
          <a:ln w="0">
            <a:noFill/>
          </a:ln>
        </p:spPr>
      </p:pic>
      <p:pic>
        <p:nvPicPr>
          <p:cNvPr id="1354" name="" descr=""/>
          <p:cNvPicPr/>
          <p:nvPr/>
        </p:nvPicPr>
        <p:blipFill>
          <a:blip r:embed="rId2"/>
          <a:stretch/>
        </p:blipFill>
        <p:spPr>
          <a:xfrm>
            <a:off x="3390840" y="2314800"/>
            <a:ext cx="275040" cy="332280"/>
          </a:xfrm>
          <a:prstGeom prst="rect">
            <a:avLst/>
          </a:prstGeom>
          <a:ln w="0">
            <a:noFill/>
          </a:ln>
        </p:spPr>
      </p:pic>
      <p:pic>
        <p:nvPicPr>
          <p:cNvPr id="1355" name="" descr=""/>
          <p:cNvPicPr/>
          <p:nvPr/>
        </p:nvPicPr>
        <p:blipFill>
          <a:blip r:embed="rId3"/>
          <a:stretch/>
        </p:blipFill>
        <p:spPr>
          <a:xfrm>
            <a:off x="3537720" y="2667240"/>
            <a:ext cx="1199160" cy="437040"/>
          </a:xfrm>
          <a:prstGeom prst="rect">
            <a:avLst/>
          </a:prstGeom>
          <a:ln w="0">
            <a:noFill/>
          </a:ln>
        </p:spPr>
      </p:pic>
      <p:sp>
        <p:nvSpPr>
          <p:cNvPr id="1356" name="CustomShape 119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1194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1195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1196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1197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1" name="CustomShape 1198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2" name="CustomShape 1199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3" name="CustomShape 1200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4" name="CustomShape 1201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1202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1203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1204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1205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1206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1207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1208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1209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1210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211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212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213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214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215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216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217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218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26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26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126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126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126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126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126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126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127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127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127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127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127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Statistical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5" name="CustomShape 127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"/>
          <p:cNvSpPr/>
          <p:nvPr/>
        </p:nvSpPr>
        <p:spPr>
          <a:xfrm>
            <a:off x="1600200" y="1515600"/>
            <a:ext cx="7085880" cy="34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Full description G(V,E). When are two graphs equal?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list:                            extensive in 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histogram:          number of nodes with a certain degree 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Degree distribution: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97" name="" descr=""/>
          <p:cNvPicPr/>
          <p:nvPr/>
        </p:nvPicPr>
        <p:blipFill>
          <a:blip r:embed="rId4"/>
          <a:stretch/>
        </p:blipFill>
        <p:spPr>
          <a:xfrm>
            <a:off x="7843680" y="1215000"/>
            <a:ext cx="1778040" cy="1177920"/>
          </a:xfrm>
          <a:prstGeom prst="rect">
            <a:avLst/>
          </a:prstGeom>
          <a:ln w="0">
            <a:noFill/>
          </a:ln>
        </p:spPr>
      </p:pic>
      <p:sp>
        <p:nvSpPr>
          <p:cNvPr id="1398" name=""/>
          <p:cNvSpPr/>
          <p:nvPr/>
        </p:nvSpPr>
        <p:spPr>
          <a:xfrm>
            <a:off x="581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"/>
          <p:cNvSpPr/>
          <p:nvPr/>
        </p:nvSpPr>
        <p:spPr>
          <a:xfrm>
            <a:off x="6316200" y="333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779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"/>
          <p:cNvSpPr/>
          <p:nvPr/>
        </p:nvSpPr>
        <p:spPr>
          <a:xfrm>
            <a:off x="1359000" y="2021400"/>
            <a:ext cx="22788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"/>
          <p:cNvSpPr/>
          <p:nvPr/>
        </p:nvSpPr>
        <p:spPr>
          <a:xfrm>
            <a:off x="286920" y="2273400"/>
            <a:ext cx="124056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Graph ensembles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03" name="" descr=""/>
          <p:cNvPicPr/>
          <p:nvPr/>
        </p:nvPicPr>
        <p:blipFill>
          <a:blip r:embed="rId5"/>
          <a:stretch/>
        </p:blipFill>
        <p:spPr>
          <a:xfrm>
            <a:off x="4011120" y="3182760"/>
            <a:ext cx="4674960" cy="2074320"/>
          </a:xfrm>
          <a:prstGeom prst="rect">
            <a:avLst/>
          </a:prstGeom>
          <a:ln w="0">
            <a:noFill/>
          </a:ln>
        </p:spPr>
      </p:pic>
      <p:pic>
        <p:nvPicPr>
          <p:cNvPr id="1404" name="" descr=""/>
          <p:cNvPicPr/>
          <p:nvPr/>
        </p:nvPicPr>
        <p:blipFill>
          <a:blip r:embed="rId6"/>
          <a:stretch/>
        </p:blipFill>
        <p:spPr>
          <a:xfrm>
            <a:off x="1700640" y="3448440"/>
            <a:ext cx="1692360" cy="1025640"/>
          </a:xfrm>
          <a:prstGeom prst="rect">
            <a:avLst/>
          </a:prstGeom>
          <a:ln w="0">
            <a:noFill/>
          </a:ln>
        </p:spPr>
      </p:pic>
      <p:pic>
        <p:nvPicPr>
          <p:cNvPr id="1405" name="" descr=""/>
          <p:cNvPicPr/>
          <p:nvPr/>
        </p:nvPicPr>
        <p:blipFill>
          <a:blip r:embed="rId7"/>
          <a:stretch/>
        </p:blipFill>
        <p:spPr>
          <a:xfrm>
            <a:off x="438480" y="3789000"/>
            <a:ext cx="1692360" cy="1025640"/>
          </a:xfrm>
          <a:prstGeom prst="rect">
            <a:avLst/>
          </a:prstGeom>
          <a:ln w="0">
            <a:noFill/>
          </a:ln>
        </p:spPr>
      </p:pic>
      <p:sp>
        <p:nvSpPr>
          <p:cNvPr id="1406" name=""/>
          <p:cNvSpPr/>
          <p:nvPr/>
        </p:nvSpPr>
        <p:spPr>
          <a:xfrm>
            <a:off x="914400" y="4942440"/>
            <a:ext cx="182808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Regular graph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79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15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16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7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18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119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120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121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5" name="CustomShape 122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23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4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5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26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7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28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29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30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1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32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33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34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35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36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37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38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39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40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41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42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43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44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45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46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7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48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49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50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51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52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Vertex, edges and Graphs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5677200" y="1695960"/>
            <a:ext cx="3694680" cy="310392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767160" y="1828800"/>
            <a:ext cx="4261320" cy="25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Vertex = nodes        Edges = links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(a) Simple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(b) Types of nodes, edges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(c) Weighted vs Weigthed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(d) Directed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3799800" y="2470320"/>
            <a:ext cx="1675440" cy="240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CustomShape 131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1317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318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319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1320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2" name="CustomShape 1321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3" name="CustomShape 1322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4" name="CustomShape 1323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5" name="CustomShape 1324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325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326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1327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1328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1329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1330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1331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1332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333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1334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1335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336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1337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1338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339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134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134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134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134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134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134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134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34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134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134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35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135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5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135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135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Statistical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6" name="CustomShape 135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"/>
          <p:cNvSpPr/>
          <p:nvPr/>
        </p:nvSpPr>
        <p:spPr>
          <a:xfrm>
            <a:off x="1600200" y="1515600"/>
            <a:ext cx="7085880" cy="34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Average degree:                                        Variance: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448" name=""/>
          <p:cNvSpPr/>
          <p:nvPr/>
        </p:nvSpPr>
        <p:spPr>
          <a:xfrm>
            <a:off x="581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"/>
          <p:cNvSpPr/>
          <p:nvPr/>
        </p:nvSpPr>
        <p:spPr>
          <a:xfrm>
            <a:off x="6316200" y="333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"/>
          <p:cNvSpPr/>
          <p:nvPr/>
        </p:nvSpPr>
        <p:spPr>
          <a:xfrm>
            <a:off x="7792200" y="2073960"/>
            <a:ext cx="457560" cy="245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51" name="" descr=""/>
          <p:cNvPicPr/>
          <p:nvPr/>
        </p:nvPicPr>
        <p:blipFill>
          <a:blip r:embed="rId1"/>
          <a:stretch/>
        </p:blipFill>
        <p:spPr>
          <a:xfrm>
            <a:off x="4011120" y="3182760"/>
            <a:ext cx="4674960" cy="2074320"/>
          </a:xfrm>
          <a:prstGeom prst="rect">
            <a:avLst/>
          </a:prstGeom>
          <a:ln w="0">
            <a:noFill/>
          </a:ln>
        </p:spPr>
      </p:pic>
      <p:pic>
        <p:nvPicPr>
          <p:cNvPr id="1452" name="" descr=""/>
          <p:cNvPicPr/>
          <p:nvPr/>
        </p:nvPicPr>
        <p:blipFill>
          <a:blip r:embed="rId2"/>
          <a:stretch/>
        </p:blipFill>
        <p:spPr>
          <a:xfrm>
            <a:off x="1700640" y="3448440"/>
            <a:ext cx="1692360" cy="1025640"/>
          </a:xfrm>
          <a:prstGeom prst="rect">
            <a:avLst/>
          </a:prstGeom>
          <a:ln w="0">
            <a:noFill/>
          </a:ln>
        </p:spPr>
      </p:pic>
      <p:pic>
        <p:nvPicPr>
          <p:cNvPr id="1453" name="" descr=""/>
          <p:cNvPicPr/>
          <p:nvPr/>
        </p:nvPicPr>
        <p:blipFill>
          <a:blip r:embed="rId3"/>
          <a:stretch/>
        </p:blipFill>
        <p:spPr>
          <a:xfrm>
            <a:off x="438480" y="3789000"/>
            <a:ext cx="1692360" cy="1025640"/>
          </a:xfrm>
          <a:prstGeom prst="rect">
            <a:avLst/>
          </a:prstGeom>
          <a:ln w="0">
            <a:noFill/>
          </a:ln>
        </p:spPr>
      </p:pic>
      <p:sp>
        <p:nvSpPr>
          <p:cNvPr id="1454" name=""/>
          <p:cNvSpPr/>
          <p:nvPr/>
        </p:nvSpPr>
        <p:spPr>
          <a:xfrm>
            <a:off x="914400" y="4942440"/>
            <a:ext cx="182808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Regular graph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55" name="" descr=""/>
          <p:cNvPicPr/>
          <p:nvPr/>
        </p:nvPicPr>
        <p:blipFill>
          <a:blip r:embed="rId4"/>
          <a:stretch/>
        </p:blipFill>
        <p:spPr>
          <a:xfrm>
            <a:off x="1619640" y="1828800"/>
            <a:ext cx="2723040" cy="637200"/>
          </a:xfrm>
          <a:prstGeom prst="rect">
            <a:avLst/>
          </a:prstGeom>
          <a:ln w="0">
            <a:noFill/>
          </a:ln>
        </p:spPr>
      </p:pic>
      <p:pic>
        <p:nvPicPr>
          <p:cNvPr id="1456" name="" descr=""/>
          <p:cNvPicPr/>
          <p:nvPr/>
        </p:nvPicPr>
        <p:blipFill>
          <a:blip r:embed="rId5"/>
          <a:stretch/>
        </p:blipFill>
        <p:spPr>
          <a:xfrm>
            <a:off x="5257800" y="1796400"/>
            <a:ext cx="3418560" cy="560880"/>
          </a:xfrm>
          <a:prstGeom prst="rect">
            <a:avLst/>
          </a:prstGeom>
          <a:ln w="0">
            <a:noFill/>
          </a:ln>
        </p:spPr>
      </p:pic>
      <p:pic>
        <p:nvPicPr>
          <p:cNvPr id="1457" name="" descr=""/>
          <p:cNvPicPr/>
          <p:nvPr/>
        </p:nvPicPr>
        <p:blipFill>
          <a:blip r:embed="rId6"/>
          <a:stretch/>
        </p:blipFill>
        <p:spPr>
          <a:xfrm>
            <a:off x="8210880" y="2488320"/>
            <a:ext cx="932400" cy="560880"/>
          </a:xfrm>
          <a:prstGeom prst="rect">
            <a:avLst/>
          </a:prstGeom>
          <a:ln w="0">
            <a:noFill/>
          </a:ln>
        </p:spPr>
      </p:pic>
      <p:sp>
        <p:nvSpPr>
          <p:cNvPr id="1458" name=""/>
          <p:cNvSpPr/>
          <p:nvPr/>
        </p:nvSpPr>
        <p:spPr>
          <a:xfrm>
            <a:off x="6557040" y="2514600"/>
            <a:ext cx="167184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Heterogeneous graph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CustomShape 59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59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59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59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59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4" name="CustomShape 60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5" name="CustomShape 60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6" name="CustomShape 60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7" name="CustomShape 60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60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60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60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60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60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60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61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61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61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61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61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61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61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61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61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61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62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62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62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62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62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62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62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62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62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62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63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63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63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63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Random 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8" name="CustomShape 63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"/>
          <p:cNvSpPr/>
          <p:nvPr/>
        </p:nvSpPr>
        <p:spPr>
          <a:xfrm>
            <a:off x="531000" y="138708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Random means: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An algorithm to create graphs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That is non-deterministic.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algorithm define a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over the set of all possibles graphs.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CustomShape 67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67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67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67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67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5" name="CustomShape 68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6" name="CustomShape 68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7" name="CustomShape 68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8" name="CustomShape 68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68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68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68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68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68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68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69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69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69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69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69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69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69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69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69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69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70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70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70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70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70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70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70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70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70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70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71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71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71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ustomShape 71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Random Regular 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9" name="CustomShape 71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"/>
          <p:cNvSpPr/>
          <p:nvPr/>
        </p:nvSpPr>
        <p:spPr>
          <a:xfrm>
            <a:off x="531000" y="138708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Random means: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An algorithm to create graphs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That is non-deterministic.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algorithm define a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over the set of all possibles graphs.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1" name=""/>
          <p:cNvSpPr/>
          <p:nvPr/>
        </p:nvSpPr>
        <p:spPr>
          <a:xfrm>
            <a:off x="613800" y="3335400"/>
            <a:ext cx="601308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Example.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Random regular graph RRG(n=4,d=2), 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RRG(n=4,d=1)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42" name="" descr=""/>
          <p:cNvPicPr/>
          <p:nvPr/>
        </p:nvPicPr>
        <p:blipFill>
          <a:blip r:embed="rId1"/>
          <a:stretch/>
        </p:blipFill>
        <p:spPr>
          <a:xfrm>
            <a:off x="685800" y="4059000"/>
            <a:ext cx="1187640" cy="1111680"/>
          </a:xfrm>
          <a:prstGeom prst="rect">
            <a:avLst/>
          </a:prstGeom>
          <a:ln w="54720">
            <a:noFill/>
          </a:ln>
        </p:spPr>
      </p:pic>
      <p:pic>
        <p:nvPicPr>
          <p:cNvPr id="1543" name="" descr=""/>
          <p:cNvPicPr/>
          <p:nvPr/>
        </p:nvPicPr>
        <p:blipFill>
          <a:blip r:embed="rId2"/>
          <a:stretch/>
        </p:blipFill>
        <p:spPr>
          <a:xfrm>
            <a:off x="2810160" y="4487400"/>
            <a:ext cx="1530720" cy="34956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CustomShape 111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1114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1115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116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1117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9" name="CustomShape 1118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0" name="CustomShape 1119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1" name="CustomShape 1120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2" name="CustomShape 1121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1122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1123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124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1125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1126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127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1128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1129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130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131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132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133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1134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1135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1136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1137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1138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1139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1140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1141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1142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1143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1144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1145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1146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1147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1148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1149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1150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1151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Random Uncorrelated 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3" name="CustomShape 1152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"/>
          <p:cNvSpPr/>
          <p:nvPr/>
        </p:nvSpPr>
        <p:spPr>
          <a:xfrm>
            <a:off x="531000" y="1387080"/>
            <a:ext cx="495540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Random means: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An algorithm to create graphs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That is non-deterministic.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The algorithm define a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probability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over the set of all possibles graphs.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5" name=""/>
          <p:cNvSpPr/>
          <p:nvPr/>
        </p:nvSpPr>
        <p:spPr>
          <a:xfrm>
            <a:off x="613800" y="4415400"/>
            <a:ext cx="601308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"/>
          <p:cNvSpPr/>
          <p:nvPr/>
        </p:nvSpPr>
        <p:spPr>
          <a:xfrm>
            <a:off x="613800" y="3299400"/>
            <a:ext cx="898740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Remaining degree distribution: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Uncorrelated networks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 graph where the remaining degree distribution of a node is independent of the degree of its neighbors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7" name=""/>
          <p:cNvSpPr/>
          <p:nvPr/>
        </p:nvSpPr>
        <p:spPr>
          <a:xfrm>
            <a:off x="613800" y="4703400"/>
            <a:ext cx="601308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Example.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 Random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Poissonian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graph with mean connectivity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88" name="" descr=""/>
          <p:cNvPicPr/>
          <p:nvPr/>
        </p:nvPicPr>
        <p:blipFill>
          <a:blip r:embed="rId1"/>
          <a:stretch/>
        </p:blipFill>
        <p:spPr>
          <a:xfrm>
            <a:off x="3755160" y="3128400"/>
            <a:ext cx="1806480" cy="7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" descr=""/>
          <p:cNvPicPr/>
          <p:nvPr/>
        </p:nvPicPr>
        <p:blipFill>
          <a:blip r:embed="rId1"/>
          <a:stretch/>
        </p:blipFill>
        <p:spPr>
          <a:xfrm>
            <a:off x="7596720" y="3358440"/>
            <a:ext cx="1726560" cy="1303560"/>
          </a:xfrm>
          <a:prstGeom prst="rect">
            <a:avLst/>
          </a:prstGeom>
          <a:ln w="0">
            <a:noFill/>
          </a:ln>
        </p:spPr>
      </p:pic>
      <p:sp>
        <p:nvSpPr>
          <p:cNvPr id="1590" name="CustomShape 71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71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71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71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71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5" name="CustomShape 72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6" name="CustomShape 72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7" name="CustomShape 72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8" name="CustomShape 72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72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72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72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72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72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72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73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73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73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73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73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73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73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73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73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73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74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74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74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74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74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74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74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74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74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74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75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75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75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75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Practical Class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9" name="CustomShape 75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>
            <a:off x="504720" y="1060200"/>
            <a:ext cx="7952760" cy="41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Implement this graph in Networkx: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Check documentation in: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Times New Roman"/>
                <a:ea typeface="Noto Sans CJK SC"/>
                <a:hlinkClick r:id="rId2"/>
              </a:rPr>
              <a:t>https://networkx.org/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Times New Roman"/>
                <a:ea typeface="Noto Sans CJK SC"/>
                <a:hlinkClick r:id="rId3"/>
              </a:rPr>
              <a:t>https://networkx.org/documentation/stable/tutorial.html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Times New Roman"/>
                <a:ea typeface="Noto Sans CJK SC"/>
                <a:hlinkClick r:id="rId4"/>
              </a:rPr>
              <a:t>https://networkx.org/documentation/stable/reference/functions.html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Change nodes names to correpond to the drunken man problem: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Extract the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adjacency matrix.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For each node, compute: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eccentricity, clustering coefficient, betweenness.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Find the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Jordan Center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of this graph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Check that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adjacency matrix powers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can be used to compute the number of pahts between nodes.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31" name=""/>
          <p:cNvSpPr/>
          <p:nvPr/>
        </p:nvSpPr>
        <p:spPr>
          <a:xfrm>
            <a:off x="415440" y="2566440"/>
            <a:ext cx="9076320" cy="28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632" name="" descr=""/>
          <p:cNvPicPr/>
          <p:nvPr/>
        </p:nvPicPr>
        <p:blipFill>
          <a:blip r:embed="rId5"/>
          <a:stretch/>
        </p:blipFill>
        <p:spPr>
          <a:xfrm>
            <a:off x="7844040" y="12150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1633" name="" descr=""/>
          <p:cNvPicPr/>
          <p:nvPr/>
        </p:nvPicPr>
        <p:blipFill>
          <a:blip r:embed="rId6"/>
          <a:stretch/>
        </p:blipFill>
        <p:spPr>
          <a:xfrm>
            <a:off x="4114800" y="1410120"/>
            <a:ext cx="1904040" cy="41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CustomShape 1277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1278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1279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1280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1281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9" name="CustomShape 1282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0" name="CustomShape 1283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1" name="CustomShape 1284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2" name="CustomShape 1285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1286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1287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1288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1289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1290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1291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1292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1293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1294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295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296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297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298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299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300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301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302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1303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1304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1305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1306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1307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1308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1309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1310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1311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1312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1313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1314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1315"/>
          <p:cNvSpPr/>
          <p:nvPr/>
        </p:nvSpPr>
        <p:spPr>
          <a:xfrm>
            <a:off x="720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Homework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3" name="CustomShape 1476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"/>
          <p:cNvSpPr/>
          <p:nvPr/>
        </p:nvSpPr>
        <p:spPr>
          <a:xfrm>
            <a:off x="504720" y="952200"/>
            <a:ext cx="4066560" cy="39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Study the properties of the Les Miserables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Is this graph connected? Weighted? A tree?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Fin degree distribution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For each node, compute: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centrality, clustering coefficient, betweenness.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Which characters have the highest betweenness? Clustering?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Which chacracters are the center (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Jordan Center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) of this graph?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Plot the </a:t>
            </a:r>
            <a:r>
              <a:rPr b="1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assortativity</a:t>
            </a:r>
            <a:r>
              <a:rPr b="0" lang="en-US" sz="1600" spc="-1" strike="noStrike">
                <a:solidFill>
                  <a:srgbClr val="000000"/>
                </a:solidFill>
                <a:latin typeface="Chilanka"/>
                <a:ea typeface="Noto Sans CJK SC"/>
              </a:rPr>
              <a:t> of this graph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5" name=""/>
          <p:cNvSpPr/>
          <p:nvPr/>
        </p:nvSpPr>
        <p:spPr>
          <a:xfrm>
            <a:off x="415440" y="2566440"/>
            <a:ext cx="9076320" cy="28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676" name="" descr=""/>
          <p:cNvPicPr/>
          <p:nvPr/>
        </p:nvPicPr>
        <p:blipFill>
          <a:blip r:embed="rId1"/>
          <a:stretch/>
        </p:blipFill>
        <p:spPr>
          <a:xfrm>
            <a:off x="4622040" y="1505160"/>
            <a:ext cx="4762440" cy="319788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CustomShape 1220"/>
          <p:cNvSpPr/>
          <p:nvPr/>
        </p:nvSpPr>
        <p:spPr>
          <a:xfrm>
            <a:off x="2160" y="5400000"/>
            <a:ext cx="251640" cy="27108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1221"/>
          <p:cNvSpPr/>
          <p:nvPr/>
        </p:nvSpPr>
        <p:spPr>
          <a:xfrm>
            <a:off x="9837000" y="5402880"/>
            <a:ext cx="251640" cy="27108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1222"/>
          <p:cNvSpPr/>
          <p:nvPr/>
        </p:nvSpPr>
        <p:spPr>
          <a:xfrm>
            <a:off x="9830160" y="0"/>
            <a:ext cx="251640" cy="27108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1223"/>
          <p:cNvSpPr/>
          <p:nvPr/>
        </p:nvSpPr>
        <p:spPr>
          <a:xfrm>
            <a:off x="2160" y="0"/>
            <a:ext cx="251640" cy="27108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1224"/>
          <p:cNvSpPr/>
          <p:nvPr/>
        </p:nvSpPr>
        <p:spPr>
          <a:xfrm>
            <a:off x="9856080" y="548640"/>
            <a:ext cx="176760" cy="456588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2" name="CustomShape 1225"/>
          <p:cNvSpPr/>
          <p:nvPr/>
        </p:nvSpPr>
        <p:spPr>
          <a:xfrm rot="5400000">
            <a:off x="4952160" y="1036080"/>
            <a:ext cx="176760" cy="8971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3" name="CustomShape 1226"/>
          <p:cNvSpPr/>
          <p:nvPr/>
        </p:nvSpPr>
        <p:spPr>
          <a:xfrm flipV="1" rot="16200000">
            <a:off x="4953960" y="-4347000"/>
            <a:ext cx="176760" cy="897156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4" name="CustomShape 1227"/>
          <p:cNvSpPr/>
          <p:nvPr/>
        </p:nvSpPr>
        <p:spPr>
          <a:xfrm>
            <a:off x="21240" y="545760"/>
            <a:ext cx="176760" cy="456588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5" name="CustomShape 1228"/>
          <p:cNvSpPr/>
          <p:nvPr/>
        </p:nvSpPr>
        <p:spPr>
          <a:xfrm flipH="1" flipV="1" rot="5400000">
            <a:off x="-3600" y="-144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1229"/>
          <p:cNvSpPr/>
          <p:nvPr/>
        </p:nvSpPr>
        <p:spPr>
          <a:xfrm flipH="1" flipV="1" rot="5400000">
            <a:off x="234720" y="27468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1230"/>
          <p:cNvSpPr/>
          <p:nvPr/>
        </p:nvSpPr>
        <p:spPr>
          <a:xfrm flipH="1" flipV="1" rot="5400000">
            <a:off x="-21600" y="29268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1231"/>
          <p:cNvSpPr/>
          <p:nvPr/>
        </p:nvSpPr>
        <p:spPr>
          <a:xfrm flipH="1" flipV="1" rot="5400000">
            <a:off x="262440" y="-972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1232"/>
          <p:cNvSpPr/>
          <p:nvPr/>
        </p:nvSpPr>
        <p:spPr>
          <a:xfrm flipH="1" flipV="1" rot="5400000">
            <a:off x="-3600" y="-1008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1233"/>
          <p:cNvSpPr/>
          <p:nvPr/>
        </p:nvSpPr>
        <p:spPr>
          <a:xfrm flipH="1" flipV="1" rot="5400000">
            <a:off x="234720" y="26568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1234"/>
          <p:cNvSpPr/>
          <p:nvPr/>
        </p:nvSpPr>
        <p:spPr>
          <a:xfrm flipH="1" flipV="1" rot="5400000">
            <a:off x="-21600" y="28368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1235"/>
          <p:cNvSpPr/>
          <p:nvPr/>
        </p:nvSpPr>
        <p:spPr>
          <a:xfrm flipH="1" flipV="1" rot="5400000">
            <a:off x="262440" y="-1692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1236"/>
          <p:cNvSpPr/>
          <p:nvPr/>
        </p:nvSpPr>
        <p:spPr>
          <a:xfrm flipV="1" rot="16200000">
            <a:off x="9625680" y="-72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1237"/>
          <p:cNvSpPr/>
          <p:nvPr/>
        </p:nvSpPr>
        <p:spPr>
          <a:xfrm flipV="1" rot="16200000">
            <a:off x="9570240" y="27180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1238"/>
          <p:cNvSpPr/>
          <p:nvPr/>
        </p:nvSpPr>
        <p:spPr>
          <a:xfrm flipV="1" rot="16200000">
            <a:off x="9826560" y="28980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1239"/>
          <p:cNvSpPr/>
          <p:nvPr/>
        </p:nvSpPr>
        <p:spPr>
          <a:xfrm flipV="1" rot="16200000">
            <a:off x="9542520" y="-540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1240"/>
          <p:cNvSpPr/>
          <p:nvPr/>
        </p:nvSpPr>
        <p:spPr>
          <a:xfrm flipV="1" rot="16200000">
            <a:off x="9625680" y="-540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1241"/>
          <p:cNvSpPr/>
          <p:nvPr/>
        </p:nvSpPr>
        <p:spPr>
          <a:xfrm flipV="1" rot="16200000">
            <a:off x="9570240" y="26280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1242"/>
          <p:cNvSpPr/>
          <p:nvPr/>
        </p:nvSpPr>
        <p:spPr>
          <a:xfrm flipV="1" rot="16200000">
            <a:off x="9826560" y="28080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1243"/>
          <p:cNvSpPr/>
          <p:nvPr/>
        </p:nvSpPr>
        <p:spPr>
          <a:xfrm flipV="1" rot="16200000">
            <a:off x="9542520" y="-1332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1244"/>
          <p:cNvSpPr/>
          <p:nvPr/>
        </p:nvSpPr>
        <p:spPr>
          <a:xfrm rot="5400000">
            <a:off x="9623880" y="521208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1245"/>
          <p:cNvSpPr/>
          <p:nvPr/>
        </p:nvSpPr>
        <p:spPr>
          <a:xfrm rot="5400000">
            <a:off x="9568440" y="512064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1246"/>
          <p:cNvSpPr/>
          <p:nvPr/>
        </p:nvSpPr>
        <p:spPr>
          <a:xfrm rot="5400000">
            <a:off x="9824760" y="513864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1247"/>
          <p:cNvSpPr/>
          <p:nvPr/>
        </p:nvSpPr>
        <p:spPr>
          <a:xfrm rot="5400000">
            <a:off x="9540720" y="538668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1248"/>
          <p:cNvSpPr/>
          <p:nvPr/>
        </p:nvSpPr>
        <p:spPr>
          <a:xfrm rot="5400000">
            <a:off x="9623880" y="522108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1249"/>
          <p:cNvSpPr/>
          <p:nvPr/>
        </p:nvSpPr>
        <p:spPr>
          <a:xfrm rot="5400000">
            <a:off x="9568440" y="512964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1250"/>
          <p:cNvSpPr/>
          <p:nvPr/>
        </p:nvSpPr>
        <p:spPr>
          <a:xfrm rot="5400000">
            <a:off x="9824760" y="514764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1251"/>
          <p:cNvSpPr/>
          <p:nvPr/>
        </p:nvSpPr>
        <p:spPr>
          <a:xfrm rot="5400000">
            <a:off x="9540720" y="539568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1252"/>
          <p:cNvSpPr/>
          <p:nvPr/>
        </p:nvSpPr>
        <p:spPr>
          <a:xfrm flipH="1" rot="16200000">
            <a:off x="-5040" y="520920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1253"/>
          <p:cNvSpPr/>
          <p:nvPr/>
        </p:nvSpPr>
        <p:spPr>
          <a:xfrm flipH="1" rot="16200000">
            <a:off x="232920" y="511776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1254"/>
          <p:cNvSpPr/>
          <p:nvPr/>
        </p:nvSpPr>
        <p:spPr>
          <a:xfrm flipH="1" rot="16200000">
            <a:off x="-21600" y="513576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1255"/>
          <p:cNvSpPr/>
          <p:nvPr/>
        </p:nvSpPr>
        <p:spPr>
          <a:xfrm flipH="1" rot="16200000">
            <a:off x="260640" y="538380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1256"/>
          <p:cNvSpPr/>
          <p:nvPr/>
        </p:nvSpPr>
        <p:spPr>
          <a:xfrm flipH="1" rot="16200000">
            <a:off x="-5040" y="5218200"/>
            <a:ext cx="451080" cy="45108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1257"/>
          <p:cNvSpPr/>
          <p:nvPr/>
        </p:nvSpPr>
        <p:spPr>
          <a:xfrm flipH="1" rot="16200000">
            <a:off x="232920" y="5126760"/>
            <a:ext cx="268200" cy="2682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1258"/>
          <p:cNvSpPr/>
          <p:nvPr/>
        </p:nvSpPr>
        <p:spPr>
          <a:xfrm flipH="1" rot="16200000">
            <a:off x="-21600" y="5144760"/>
            <a:ext cx="268200" cy="232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1259"/>
          <p:cNvSpPr/>
          <p:nvPr/>
        </p:nvSpPr>
        <p:spPr>
          <a:xfrm flipH="1" rot="16200000">
            <a:off x="260640" y="5392800"/>
            <a:ext cx="268200" cy="28476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1260"/>
          <p:cNvSpPr/>
          <p:nvPr/>
        </p:nvSpPr>
        <p:spPr>
          <a:xfrm>
            <a:off x="476640" y="1574280"/>
            <a:ext cx="6486120" cy="360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1261"/>
          <p:cNvSpPr/>
          <p:nvPr/>
        </p:nvSpPr>
        <p:spPr>
          <a:xfrm>
            <a:off x="4038480" y="4195440"/>
            <a:ext cx="42008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Facultad de Física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Universidad de La Habana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9" name="" descr=""/>
          <p:cNvPicPr/>
          <p:nvPr/>
        </p:nvPicPr>
        <p:blipFill>
          <a:blip r:embed="rId1"/>
          <a:stretch/>
        </p:blipFill>
        <p:spPr>
          <a:xfrm>
            <a:off x="909000" y="807480"/>
            <a:ext cx="2198880" cy="1238760"/>
          </a:xfrm>
          <a:prstGeom prst="rect">
            <a:avLst/>
          </a:prstGeom>
          <a:ln w="0">
            <a:noFill/>
          </a:ln>
        </p:spPr>
      </p:pic>
      <p:pic>
        <p:nvPicPr>
          <p:cNvPr id="1720" name="" descr=""/>
          <p:cNvPicPr/>
          <p:nvPr/>
        </p:nvPicPr>
        <p:blipFill>
          <a:blip r:embed="rId2"/>
          <a:stretch/>
        </p:blipFill>
        <p:spPr>
          <a:xfrm>
            <a:off x="909000" y="2209320"/>
            <a:ext cx="2201760" cy="1242360"/>
          </a:xfrm>
          <a:prstGeom prst="rect">
            <a:avLst/>
          </a:prstGeom>
          <a:ln w="0">
            <a:noFill/>
          </a:ln>
        </p:spPr>
      </p:pic>
      <p:pic>
        <p:nvPicPr>
          <p:cNvPr id="1721" name="" descr=""/>
          <p:cNvPicPr/>
          <p:nvPr/>
        </p:nvPicPr>
        <p:blipFill>
          <a:blip r:embed="rId3"/>
          <a:stretch/>
        </p:blipFill>
        <p:spPr>
          <a:xfrm>
            <a:off x="905760" y="3657960"/>
            <a:ext cx="2198880" cy="1229760"/>
          </a:xfrm>
          <a:prstGeom prst="rect">
            <a:avLst/>
          </a:prstGeom>
          <a:ln w="0">
            <a:noFill/>
          </a:ln>
        </p:spPr>
      </p:pic>
      <p:pic>
        <p:nvPicPr>
          <p:cNvPr id="1722" name="" descr=""/>
          <p:cNvPicPr/>
          <p:nvPr/>
        </p:nvPicPr>
        <p:blipFill>
          <a:blip r:embed="rId4"/>
          <a:stretch/>
        </p:blipFill>
        <p:spPr>
          <a:xfrm>
            <a:off x="4800600" y="1899360"/>
            <a:ext cx="2539080" cy="2211120"/>
          </a:xfrm>
          <a:prstGeom prst="rect">
            <a:avLst/>
          </a:prstGeom>
          <a:ln w="0">
            <a:noFill/>
          </a:ln>
        </p:spPr>
      </p:pic>
      <p:sp>
        <p:nvSpPr>
          <p:cNvPr id="1723" name="CustomShape 1219"/>
          <p:cNvSpPr/>
          <p:nvPr/>
        </p:nvSpPr>
        <p:spPr>
          <a:xfrm>
            <a:off x="3081600" y="1002600"/>
            <a:ext cx="5975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4400" spc="-1" strike="noStrike">
                <a:solidFill>
                  <a:srgbClr val="2a6099"/>
                </a:solidFill>
                <a:latin typeface="Colored Crayons"/>
                <a:ea typeface="Colored Crayons"/>
              </a:rPr>
              <a:t>你好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91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92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93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94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95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4" name="CustomShape 196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CustomShape 197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6" name="CustomShape 198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7" name="CustomShape 199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00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01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2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03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04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05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06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07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08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09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10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11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12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13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14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15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16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17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18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19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20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21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22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23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24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25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26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27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28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29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230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7086600" y="15624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793800" y="3886200"/>
            <a:ext cx="2911320" cy="22536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7315200" y="3886200"/>
            <a:ext cx="1501560" cy="8636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676800" y="4235400"/>
            <a:ext cx="3435120" cy="91116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6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7"/>
          <a:stretch/>
        </p:blipFill>
        <p:spPr>
          <a:xfrm>
            <a:off x="6982200" y="1051200"/>
            <a:ext cx="787320" cy="2253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8"/>
          <a:stretch/>
        </p:blipFill>
        <p:spPr>
          <a:xfrm>
            <a:off x="8485200" y="2671200"/>
            <a:ext cx="920520" cy="22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235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31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32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33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34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2" name="CustomShape 275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3" name="CustomShape 276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4" name="CustomShape 277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5" name="CustomShape 278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79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80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81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82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83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84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85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86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87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88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89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90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91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92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93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94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95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96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97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98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99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00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01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02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03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04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305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06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307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08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ustomShape 309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7086600" y="15624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7315200" y="3886200"/>
            <a:ext cx="1501560" cy="86364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4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5"/>
          <a:stretch/>
        </p:blipFill>
        <p:spPr>
          <a:xfrm>
            <a:off x="6982200" y="1051200"/>
            <a:ext cx="787320" cy="22536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6"/>
          <a:stretch/>
        </p:blipFill>
        <p:spPr>
          <a:xfrm>
            <a:off x="8485200" y="2671200"/>
            <a:ext cx="920520" cy="2253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7"/>
          <a:stretch/>
        </p:blipFill>
        <p:spPr>
          <a:xfrm>
            <a:off x="457200" y="4029480"/>
            <a:ext cx="5568840" cy="99684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8"/>
          <a:stretch/>
        </p:blipFill>
        <p:spPr>
          <a:xfrm>
            <a:off x="6400800" y="1609920"/>
            <a:ext cx="815760" cy="21600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2106720" y="4464000"/>
            <a:ext cx="3883320" cy="6829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>
            <a:off x="453960" y="4630680"/>
            <a:ext cx="3657960" cy="503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>
            <a:off x="6809040" y="1826640"/>
            <a:ext cx="1256760" cy="205920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236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37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38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39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40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3" name="CustomShape 241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4" name="CustomShape 242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CustomShape 243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6" name="CustomShape 244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45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46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47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48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49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50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1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52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53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54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55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56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57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58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59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60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61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62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63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64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65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66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67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68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69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70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71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72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73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74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Directed 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7" name="CustomShape 315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457200" y="4029480"/>
            <a:ext cx="5568840" cy="9968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4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5"/>
          <a:stretch/>
        </p:blipFill>
        <p:spPr>
          <a:xfrm>
            <a:off x="7086600" y="3945600"/>
            <a:ext cx="1463760" cy="93024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2106360" y="4464000"/>
            <a:ext cx="3883320" cy="6829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>
            <a:off x="453600" y="4630680"/>
            <a:ext cx="3657960" cy="503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310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11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12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13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14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0" name="CustomShape 355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1" name="CustomShape 356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2" name="CustomShape 357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3" name="CustomShape 358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59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60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61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62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63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64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65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66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67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68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69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70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71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72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73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74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75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76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77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378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79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80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381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382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83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84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85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86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87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388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Directed Graphs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4" name="CustomShape 389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457200" y="4029480"/>
            <a:ext cx="5568840" cy="996840"/>
          </a:xfrm>
          <a:prstGeom prst="rect">
            <a:avLst/>
          </a:prstGeom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4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5"/>
          <a:stretch/>
        </p:blipFill>
        <p:spPr>
          <a:xfrm>
            <a:off x="7086600" y="3945600"/>
            <a:ext cx="1463760" cy="93024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6"/>
          <a:stretch/>
        </p:blipFill>
        <p:spPr>
          <a:xfrm>
            <a:off x="6460920" y="3076920"/>
            <a:ext cx="2921040" cy="57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87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316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317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18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319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6" name="CustomShape 320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7" name="CustomShape 321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8" name="CustomShape 322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9" name="CustomShape 323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324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325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326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27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28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329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30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31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32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33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34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35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36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37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38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39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40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41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42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43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44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45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46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47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48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49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50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351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52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353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Paths and cycles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0" name="CustomShape 354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434" name="" descr=""/>
          <p:cNvPicPr/>
          <p:nvPr/>
        </p:nvPicPr>
        <p:blipFill>
          <a:blip r:embed="rId4"/>
          <a:stretch/>
        </p:blipFill>
        <p:spPr>
          <a:xfrm>
            <a:off x="649800" y="3994200"/>
            <a:ext cx="5254560" cy="739800"/>
          </a:xfrm>
          <a:prstGeom prst="rect">
            <a:avLst/>
          </a:prstGeom>
          <a:ln w="0">
            <a:noFill/>
          </a:ln>
        </p:spPr>
      </p:pic>
      <p:pic>
        <p:nvPicPr>
          <p:cNvPr id="435" name="" descr=""/>
          <p:cNvPicPr/>
          <p:nvPr/>
        </p:nvPicPr>
        <p:blipFill>
          <a:blip r:embed="rId5"/>
          <a:stretch/>
        </p:blipFill>
        <p:spPr>
          <a:xfrm>
            <a:off x="7086600" y="3429000"/>
            <a:ext cx="1778040" cy="11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993"/>
          <p:cNvSpPr/>
          <p:nvPr/>
        </p:nvSpPr>
        <p:spPr>
          <a:xfrm>
            <a:off x="1800" y="540000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90"/>
          <p:cNvSpPr/>
          <p:nvPr/>
        </p:nvSpPr>
        <p:spPr>
          <a:xfrm>
            <a:off x="9836640" y="540288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91"/>
          <p:cNvSpPr/>
          <p:nvPr/>
        </p:nvSpPr>
        <p:spPr>
          <a:xfrm>
            <a:off x="9829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392"/>
          <p:cNvSpPr/>
          <p:nvPr/>
        </p:nvSpPr>
        <p:spPr>
          <a:xfrm>
            <a:off x="1800" y="0"/>
            <a:ext cx="251280" cy="2707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93"/>
          <p:cNvSpPr/>
          <p:nvPr/>
        </p:nvSpPr>
        <p:spPr>
          <a:xfrm>
            <a:off x="9856080" y="54864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1" name="CustomShape 394"/>
          <p:cNvSpPr/>
          <p:nvPr/>
        </p:nvSpPr>
        <p:spPr>
          <a:xfrm rot="5400000">
            <a:off x="4952520" y="103572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54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2" name="CustomShape 395"/>
          <p:cNvSpPr/>
          <p:nvPr/>
        </p:nvSpPr>
        <p:spPr>
          <a:xfrm flipV="1" rot="16200000">
            <a:off x="4954320" y="-4341600"/>
            <a:ext cx="176400" cy="897120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62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3" name="CustomShape 396"/>
          <p:cNvSpPr/>
          <p:nvPr/>
        </p:nvSpPr>
        <p:spPr>
          <a:xfrm>
            <a:off x="21240" y="545760"/>
            <a:ext cx="176400" cy="4565520"/>
          </a:xfrm>
          <a:prstGeom prst="rect">
            <a:avLst/>
          </a:prstGeom>
          <a:solidFill>
            <a:srgbClr val="b2b2b2"/>
          </a:solidFill>
          <a:ln w="0">
            <a:solidFill>
              <a:srgbClr val="808080"/>
            </a:solidFill>
          </a:ln>
          <a:effectLst>
            <a:outerShdw blurRad="0" dir="10800000" dist="7308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4" name="CustomShape 397"/>
          <p:cNvSpPr/>
          <p:nvPr/>
        </p:nvSpPr>
        <p:spPr>
          <a:xfrm flipH="1" flipV="1" rot="5400000">
            <a:off x="1800" y="43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98"/>
          <p:cNvSpPr/>
          <p:nvPr/>
        </p:nvSpPr>
        <p:spPr>
          <a:xfrm flipH="1" flipV="1" rot="5400000">
            <a:off x="240120" y="279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99"/>
          <p:cNvSpPr/>
          <p:nvPr/>
        </p:nvSpPr>
        <p:spPr>
          <a:xfrm flipH="1" flipV="1" rot="5400000">
            <a:off x="-16200" y="297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400"/>
          <p:cNvSpPr/>
          <p:nvPr/>
        </p:nvSpPr>
        <p:spPr>
          <a:xfrm flipH="1" flipV="1" rot="5400000">
            <a:off x="267840" y="-396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401"/>
          <p:cNvSpPr/>
          <p:nvPr/>
        </p:nvSpPr>
        <p:spPr>
          <a:xfrm flipH="1" flipV="1" rot="5400000">
            <a:off x="240120" y="27072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402"/>
          <p:cNvSpPr/>
          <p:nvPr/>
        </p:nvSpPr>
        <p:spPr>
          <a:xfrm flipH="1" flipV="1" rot="5400000">
            <a:off x="-16200" y="28872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403"/>
          <p:cNvSpPr/>
          <p:nvPr/>
        </p:nvSpPr>
        <p:spPr>
          <a:xfrm flipH="1" flipV="1" rot="5400000">
            <a:off x="267840" y="-118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04"/>
          <p:cNvSpPr/>
          <p:nvPr/>
        </p:nvSpPr>
        <p:spPr>
          <a:xfrm flipV="1" rot="16200000">
            <a:off x="9626040" y="252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405"/>
          <p:cNvSpPr/>
          <p:nvPr/>
        </p:nvSpPr>
        <p:spPr>
          <a:xfrm flipV="1" rot="16200000">
            <a:off x="9570600" y="276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06"/>
          <p:cNvSpPr/>
          <p:nvPr/>
        </p:nvSpPr>
        <p:spPr>
          <a:xfrm flipV="1" rot="16200000">
            <a:off x="9826920" y="294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07"/>
          <p:cNvSpPr/>
          <p:nvPr/>
        </p:nvSpPr>
        <p:spPr>
          <a:xfrm flipV="1" rot="16200000">
            <a:off x="9542880" y="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08"/>
          <p:cNvSpPr/>
          <p:nvPr/>
        </p:nvSpPr>
        <p:spPr>
          <a:xfrm flipV="1" rot="16200000">
            <a:off x="9570600" y="2678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09"/>
          <p:cNvSpPr/>
          <p:nvPr/>
        </p:nvSpPr>
        <p:spPr>
          <a:xfrm flipV="1" rot="16200000">
            <a:off x="9826920" y="2858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10"/>
          <p:cNvSpPr/>
          <p:nvPr/>
        </p:nvSpPr>
        <p:spPr>
          <a:xfrm flipV="1" rot="16200000">
            <a:off x="9542880" y="-792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11"/>
          <p:cNvSpPr/>
          <p:nvPr/>
        </p:nvSpPr>
        <p:spPr>
          <a:xfrm rot="5400000">
            <a:off x="9624240" y="5212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12"/>
          <p:cNvSpPr/>
          <p:nvPr/>
        </p:nvSpPr>
        <p:spPr>
          <a:xfrm rot="5400000">
            <a:off x="9568800" y="5120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13"/>
          <p:cNvSpPr/>
          <p:nvPr/>
        </p:nvSpPr>
        <p:spPr>
          <a:xfrm rot="5400000">
            <a:off x="9825120" y="5138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14"/>
          <p:cNvSpPr/>
          <p:nvPr/>
        </p:nvSpPr>
        <p:spPr>
          <a:xfrm rot="5400000">
            <a:off x="9541080" y="5386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15"/>
          <p:cNvSpPr/>
          <p:nvPr/>
        </p:nvSpPr>
        <p:spPr>
          <a:xfrm rot="5400000">
            <a:off x="9624240" y="522108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16"/>
          <p:cNvSpPr/>
          <p:nvPr/>
        </p:nvSpPr>
        <p:spPr>
          <a:xfrm rot="5400000">
            <a:off x="9568800" y="512964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17"/>
          <p:cNvSpPr/>
          <p:nvPr/>
        </p:nvSpPr>
        <p:spPr>
          <a:xfrm rot="5400000">
            <a:off x="9825120" y="514764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18"/>
          <p:cNvSpPr/>
          <p:nvPr/>
        </p:nvSpPr>
        <p:spPr>
          <a:xfrm rot="5400000">
            <a:off x="9541080" y="539568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19"/>
          <p:cNvSpPr/>
          <p:nvPr/>
        </p:nvSpPr>
        <p:spPr>
          <a:xfrm flipH="1" rot="16200000">
            <a:off x="360" y="5209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420"/>
          <p:cNvSpPr/>
          <p:nvPr/>
        </p:nvSpPr>
        <p:spPr>
          <a:xfrm flipH="1" rot="16200000">
            <a:off x="238320" y="5117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421"/>
          <p:cNvSpPr/>
          <p:nvPr/>
        </p:nvSpPr>
        <p:spPr>
          <a:xfrm flipH="1" rot="16200000">
            <a:off x="-16920" y="5135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22"/>
          <p:cNvSpPr/>
          <p:nvPr/>
        </p:nvSpPr>
        <p:spPr>
          <a:xfrm flipH="1" rot="16200000">
            <a:off x="266040" y="5383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23"/>
          <p:cNvSpPr/>
          <p:nvPr/>
        </p:nvSpPr>
        <p:spPr>
          <a:xfrm flipH="1" rot="16200000">
            <a:off x="360" y="5218200"/>
            <a:ext cx="450720" cy="4507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424"/>
          <p:cNvSpPr/>
          <p:nvPr/>
        </p:nvSpPr>
        <p:spPr>
          <a:xfrm flipH="1" rot="16200000">
            <a:off x="238320" y="5126760"/>
            <a:ext cx="267840" cy="2678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425"/>
          <p:cNvSpPr/>
          <p:nvPr/>
        </p:nvSpPr>
        <p:spPr>
          <a:xfrm flipH="1" rot="16200000">
            <a:off x="-16920" y="5144760"/>
            <a:ext cx="267840" cy="23184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426"/>
          <p:cNvSpPr/>
          <p:nvPr/>
        </p:nvSpPr>
        <p:spPr>
          <a:xfrm flipH="1" rot="16200000">
            <a:off x="266040" y="5392800"/>
            <a:ext cx="267840" cy="2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427"/>
          <p:cNvSpPr/>
          <p:nvPr/>
        </p:nvSpPr>
        <p:spPr>
          <a:xfrm>
            <a:off x="504000" y="548640"/>
            <a:ext cx="90622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a6099"/>
                </a:solidFill>
                <a:latin typeface="Colored Crayons"/>
                <a:ea typeface="DejaVu Sans"/>
              </a:rPr>
              <a:t>Paths and cycles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5" name="CustomShape 428"/>
          <p:cNvSpPr/>
          <p:nvPr/>
        </p:nvSpPr>
        <p:spPr>
          <a:xfrm>
            <a:off x="1074240" y="1249200"/>
            <a:ext cx="852372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416160" y="3010320"/>
            <a:ext cx="4502160" cy="644400"/>
          </a:xfrm>
          <a:prstGeom prst="rect">
            <a:avLst/>
          </a:prstGeom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493200" y="1407600"/>
            <a:ext cx="5749920" cy="1263600"/>
          </a:xfrm>
          <a:prstGeom prst="rect">
            <a:avLst/>
          </a:prstGeom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7086600" y="1828800"/>
            <a:ext cx="1720800" cy="1101600"/>
          </a:xfrm>
          <a:prstGeom prst="rect">
            <a:avLst/>
          </a:prstGeom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4"/>
          <a:stretch/>
        </p:blipFill>
        <p:spPr>
          <a:xfrm>
            <a:off x="649800" y="3994200"/>
            <a:ext cx="5254560" cy="73980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5"/>
          <a:stretch/>
        </p:blipFill>
        <p:spPr>
          <a:xfrm>
            <a:off x="7086600" y="3429000"/>
            <a:ext cx="1778040" cy="1177920"/>
          </a:xfrm>
          <a:prstGeom prst="rect">
            <a:avLst/>
          </a:prstGeom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6"/>
          <a:stretch/>
        </p:blipFill>
        <p:spPr>
          <a:xfrm>
            <a:off x="628920" y="4848480"/>
            <a:ext cx="5311800" cy="40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2021-04-08T11:30:22Z</dcterms:created>
  <dc:creator/>
  <dc:description/>
  <dc:language>en-US</dc:language>
  <cp:lastModifiedBy/>
  <dcterms:modified xsi:type="dcterms:W3CDTF">2023-10-09T14:01:40Z</dcterms:modified>
  <cp:revision>66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